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2" r:id="rId4"/>
    <p:sldId id="261" r:id="rId5"/>
    <p:sldId id="260" r:id="rId6"/>
    <p:sldId id="258" r:id="rId7"/>
    <p:sldId id="257" r:id="rId8"/>
    <p:sldId id="259" r:id="rId9"/>
    <p:sldId id="264" r:id="rId10"/>
    <p:sldId id="268"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1/28/2020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8939" y="731519"/>
            <a:ext cx="8791575" cy="1315403"/>
          </a:xfrm>
        </p:spPr>
        <p:txBody>
          <a:bodyPr/>
          <a:lstStyle/>
          <a:p>
            <a:r>
              <a:rPr lang="en-US" dirty="0" smtClean="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Travel safety tips</a:t>
            </a:r>
            <a:endParaRPr lang="en-US" dirty="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endParaRPr>
          </a:p>
        </p:txBody>
      </p:sp>
      <p:sp>
        <p:nvSpPr>
          <p:cNvPr id="3" name="Subtitle 2"/>
          <p:cNvSpPr>
            <a:spLocks noGrp="1"/>
          </p:cNvSpPr>
          <p:nvPr>
            <p:ph type="subTitle" idx="1"/>
          </p:nvPr>
        </p:nvSpPr>
        <p:spPr>
          <a:xfrm>
            <a:off x="1876424" y="3602038"/>
            <a:ext cx="8791575" cy="1655762"/>
          </a:xfrm>
        </p:spPr>
        <p:txBody>
          <a:bodyPr/>
          <a:lstStyle/>
          <a:p>
            <a:r>
              <a:rPr lang="en-US" dirty="0" smtClean="0">
                <a:latin typeface="Perpetua Titling MT" panose="02020502060505020804" pitchFamily="18" charset="0"/>
              </a:rPr>
              <a:t>Derek Adams</a:t>
            </a:r>
          </a:p>
          <a:p>
            <a:r>
              <a:rPr lang="en-US" dirty="0" smtClean="0">
                <a:latin typeface="Perpetua Titling MT" panose="02020502060505020804" pitchFamily="18" charset="0"/>
              </a:rPr>
              <a:t>Director, campus safety</a:t>
            </a:r>
          </a:p>
          <a:p>
            <a:r>
              <a:rPr lang="en-US" dirty="0" smtClean="0">
                <a:latin typeface="Perpetua Titling MT" panose="02020502060505020804" pitchFamily="18" charset="0"/>
              </a:rPr>
              <a:t>Trinity Western University </a:t>
            </a:r>
            <a:endParaRPr lang="en-US" dirty="0">
              <a:latin typeface="Perpetua Titling MT" panose="02020502060505020804" pitchFamily="18" charset="0"/>
            </a:endParaRPr>
          </a:p>
        </p:txBody>
      </p:sp>
    </p:spTree>
    <p:extLst>
      <p:ext uri="{BB962C8B-B14F-4D97-AF65-F5344CB8AC3E}">
        <p14:creationId xmlns:p14="http://schemas.microsoft.com/office/powerpoint/2010/main" val="493787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5 important security take-a-ways</a:t>
            </a:r>
            <a:endParaRPr lang="en-US" dirty="0"/>
          </a:p>
        </p:txBody>
      </p:sp>
      <p:sp>
        <p:nvSpPr>
          <p:cNvPr id="3" name="Content Placeholder 2"/>
          <p:cNvSpPr>
            <a:spLocks noGrp="1"/>
          </p:cNvSpPr>
          <p:nvPr>
            <p:ph idx="1"/>
          </p:nvPr>
        </p:nvSpPr>
        <p:spPr/>
        <p:txBody>
          <a:bodyPr>
            <a:normAutofit/>
          </a:bodyPr>
          <a:lstStyle/>
          <a:p>
            <a:r>
              <a:rPr lang="en-US" sz="2800" b="1" dirty="0">
                <a:solidFill>
                  <a:schemeClr val="tx2"/>
                </a:solidFill>
                <a:latin typeface="Perpetua" panose="02020502060401020303" pitchFamily="18" charset="0"/>
              </a:rPr>
              <a:t>Prepare for Travel</a:t>
            </a:r>
            <a:endParaRPr lang="en-US" sz="2800" dirty="0">
              <a:solidFill>
                <a:schemeClr val="tx2"/>
              </a:solidFill>
              <a:latin typeface="Perpetua" panose="02020502060401020303" pitchFamily="18" charset="0"/>
            </a:endParaRPr>
          </a:p>
          <a:p>
            <a:r>
              <a:rPr lang="en-US" sz="2800" b="1" dirty="0">
                <a:solidFill>
                  <a:schemeClr val="tx2"/>
                </a:solidFill>
                <a:latin typeface="Perpetua" panose="02020502060401020303" pitchFamily="18" charset="0"/>
              </a:rPr>
              <a:t>Research Your Surroundings</a:t>
            </a:r>
            <a:endParaRPr lang="en-US" sz="2800" dirty="0">
              <a:solidFill>
                <a:schemeClr val="tx2"/>
              </a:solidFill>
              <a:latin typeface="Perpetua" panose="02020502060401020303" pitchFamily="18" charset="0"/>
            </a:endParaRPr>
          </a:p>
          <a:p>
            <a:r>
              <a:rPr lang="en-US" sz="2800" b="1" dirty="0">
                <a:solidFill>
                  <a:schemeClr val="tx2"/>
                </a:solidFill>
                <a:latin typeface="Perpetua" panose="02020502060401020303" pitchFamily="18" charset="0"/>
              </a:rPr>
              <a:t>Safety in Numbers</a:t>
            </a:r>
            <a:endParaRPr lang="en-US" sz="2800" dirty="0">
              <a:solidFill>
                <a:schemeClr val="tx2"/>
              </a:solidFill>
              <a:latin typeface="Perpetua" panose="02020502060401020303" pitchFamily="18" charset="0"/>
            </a:endParaRPr>
          </a:p>
          <a:p>
            <a:r>
              <a:rPr lang="en-US" sz="2800" b="1" dirty="0">
                <a:solidFill>
                  <a:schemeClr val="tx2"/>
                </a:solidFill>
                <a:latin typeface="Perpetua" panose="02020502060401020303" pitchFamily="18" charset="0"/>
              </a:rPr>
              <a:t>Protect Important Documents/Money</a:t>
            </a:r>
            <a:endParaRPr lang="en-US" sz="2800" dirty="0">
              <a:solidFill>
                <a:schemeClr val="tx2"/>
              </a:solidFill>
              <a:latin typeface="Perpetua" panose="02020502060401020303" pitchFamily="18" charset="0"/>
            </a:endParaRPr>
          </a:p>
          <a:p>
            <a:r>
              <a:rPr lang="en-US" sz="2800" b="1" dirty="0">
                <a:solidFill>
                  <a:schemeClr val="tx2"/>
                </a:solidFill>
                <a:latin typeface="Perpetua" panose="02020502060401020303" pitchFamily="18" charset="0"/>
              </a:rPr>
              <a:t>Be Aware of Current Events</a:t>
            </a:r>
            <a:endParaRPr lang="en-US" sz="2800" dirty="0">
              <a:solidFill>
                <a:schemeClr val="tx2"/>
              </a:solidFill>
              <a:latin typeface="Perpetua" panose="02020502060401020303" pitchFamily="18" charset="0"/>
            </a:endParaRPr>
          </a:p>
        </p:txBody>
      </p:sp>
    </p:spTree>
    <p:extLst>
      <p:ext uri="{BB962C8B-B14F-4D97-AF65-F5344CB8AC3E}">
        <p14:creationId xmlns:p14="http://schemas.microsoft.com/office/powerpoint/2010/main" val="32029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10654347" cy="1108455"/>
          </a:xfrm>
        </p:spPr>
        <p:txBody>
          <a:bodyPr>
            <a:normAutofit/>
          </a:bodyPr>
          <a:lstStyle/>
          <a:p>
            <a:r>
              <a:rPr lang="en-US" sz="3200" dirty="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Travel safety tips – </a:t>
            </a:r>
            <a:r>
              <a:rPr lang="en-US" sz="3200" dirty="0" smtClean="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be prepared for anything!</a:t>
            </a:r>
            <a:endParaRPr lang="en-US" sz="3200" dirty="0"/>
          </a:p>
        </p:txBody>
      </p:sp>
      <p:sp>
        <p:nvSpPr>
          <p:cNvPr id="3" name="Content Placeholder 2"/>
          <p:cNvSpPr>
            <a:spLocks noGrp="1"/>
          </p:cNvSpPr>
          <p:nvPr>
            <p:ph idx="1"/>
          </p:nvPr>
        </p:nvSpPr>
        <p:spPr>
          <a:xfrm>
            <a:off x="1141413" y="1726973"/>
            <a:ext cx="7127377" cy="4281942"/>
          </a:xfrm>
        </p:spPr>
        <p:txBody>
          <a:bodyPr>
            <a:normAutofit fontScale="92500" lnSpcReduction="10000"/>
          </a:bodyPr>
          <a:lstStyle/>
          <a:p>
            <a:r>
              <a:rPr lang="en-US" dirty="0" smtClean="0">
                <a:solidFill>
                  <a:schemeClr val="tx2"/>
                </a:solidFill>
                <a:latin typeface="Perpetua" panose="02020502060401020303" pitchFamily="18" charset="0"/>
              </a:rPr>
              <a:t>Travel Insurance</a:t>
            </a:r>
          </a:p>
          <a:p>
            <a:r>
              <a:rPr lang="en-US" dirty="0" smtClean="0">
                <a:solidFill>
                  <a:schemeClr val="tx2"/>
                </a:solidFill>
                <a:latin typeface="Perpetua" panose="02020502060401020303" pitchFamily="18" charset="0"/>
              </a:rPr>
              <a:t>Program contact phone numbers &amp; emails into your mobile phone</a:t>
            </a:r>
          </a:p>
          <a:p>
            <a:r>
              <a:rPr lang="en-US" dirty="0" smtClean="0">
                <a:solidFill>
                  <a:schemeClr val="tx2"/>
                </a:solidFill>
                <a:latin typeface="Perpetua" panose="02020502060401020303" pitchFamily="18" charset="0"/>
              </a:rPr>
              <a:t>First-Aid Kit (Basic)</a:t>
            </a:r>
          </a:p>
          <a:p>
            <a:r>
              <a:rPr lang="en-US" dirty="0" smtClean="0">
                <a:solidFill>
                  <a:schemeClr val="tx2"/>
                </a:solidFill>
                <a:latin typeface="Perpetua" panose="02020502060401020303" pitchFamily="18" charset="0"/>
              </a:rPr>
              <a:t>Survival Kit</a:t>
            </a:r>
          </a:p>
          <a:p>
            <a:pPr lvl="1"/>
            <a:r>
              <a:rPr lang="en-US" dirty="0" smtClean="0">
                <a:solidFill>
                  <a:schemeClr val="tx2"/>
                </a:solidFill>
                <a:latin typeface="Perpetua" panose="02020502060401020303" pitchFamily="18" charset="0"/>
              </a:rPr>
              <a:t>Matches</a:t>
            </a:r>
          </a:p>
          <a:p>
            <a:pPr lvl="1"/>
            <a:r>
              <a:rPr lang="en-US" dirty="0" smtClean="0">
                <a:solidFill>
                  <a:schemeClr val="tx2"/>
                </a:solidFill>
                <a:latin typeface="Perpetua" panose="02020502060401020303" pitchFamily="18" charset="0"/>
              </a:rPr>
              <a:t>Flashlight, Candles</a:t>
            </a:r>
          </a:p>
          <a:p>
            <a:pPr lvl="1"/>
            <a:r>
              <a:rPr lang="en-US" dirty="0" smtClean="0">
                <a:solidFill>
                  <a:schemeClr val="tx2"/>
                </a:solidFill>
                <a:latin typeface="Perpetua" panose="02020502060401020303" pitchFamily="18" charset="0"/>
              </a:rPr>
              <a:t>Multi-tool, knife</a:t>
            </a:r>
          </a:p>
          <a:p>
            <a:pPr lvl="1"/>
            <a:r>
              <a:rPr lang="en-US" dirty="0" smtClean="0">
                <a:solidFill>
                  <a:schemeClr val="tx2"/>
                </a:solidFill>
                <a:latin typeface="Perpetua" panose="02020502060401020303" pitchFamily="18" charset="0"/>
              </a:rPr>
              <a:t>Bottled Water / Water Purification Tablets</a:t>
            </a:r>
          </a:p>
          <a:p>
            <a:pPr lvl="1"/>
            <a:r>
              <a:rPr lang="en-US" dirty="0" err="1" smtClean="0">
                <a:solidFill>
                  <a:schemeClr val="tx2"/>
                </a:solidFill>
                <a:latin typeface="Perpetua" panose="02020502060401020303" pitchFamily="18" charset="0"/>
              </a:rPr>
              <a:t>Paracord</a:t>
            </a:r>
            <a:endParaRPr lang="en-US" dirty="0" smtClean="0">
              <a:solidFill>
                <a:schemeClr val="tx2"/>
              </a:solidFill>
              <a:latin typeface="Perpetua" panose="02020502060401020303" pitchFamily="18" charset="0"/>
            </a:endParaRPr>
          </a:p>
          <a:p>
            <a:pPr lvl="1"/>
            <a:r>
              <a:rPr lang="en-US" dirty="0" smtClean="0">
                <a:solidFill>
                  <a:schemeClr val="tx2"/>
                </a:solidFill>
                <a:latin typeface="Perpetua" panose="02020502060401020303" pitchFamily="18" charset="0"/>
              </a:rPr>
              <a:t>Space Blanket</a:t>
            </a:r>
            <a:endParaRPr lang="en-US" dirty="0">
              <a:solidFill>
                <a:schemeClr val="tx2"/>
              </a:solidFill>
              <a:latin typeface="Perpetua" panose="02020502060401020303" pitchFamily="18" charset="0"/>
            </a:endParaRPr>
          </a:p>
        </p:txBody>
      </p:sp>
    </p:spTree>
    <p:extLst>
      <p:ext uri="{BB962C8B-B14F-4D97-AF65-F5344CB8AC3E}">
        <p14:creationId xmlns:p14="http://schemas.microsoft.com/office/powerpoint/2010/main" val="19886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Travel safety tips – </a:t>
            </a:r>
            <a:r>
              <a:rPr lang="en-US" dirty="0" smtClean="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TWU SAFE APP</a:t>
            </a:r>
            <a:endParaRPr lang="en-US" dirty="0"/>
          </a:p>
        </p:txBody>
      </p:sp>
      <p:pic>
        <p:nvPicPr>
          <p:cNvPr id="4" name="Content Placeholder 3"/>
          <p:cNvPicPr>
            <a:picLocks noGrp="1" noChangeAspect="1"/>
          </p:cNvPicPr>
          <p:nvPr>
            <p:ph idx="1"/>
          </p:nvPr>
        </p:nvPicPr>
        <p:blipFill>
          <a:blip r:embed="rId2"/>
          <a:stretch>
            <a:fillRect/>
          </a:stretch>
        </p:blipFill>
        <p:spPr>
          <a:xfrm>
            <a:off x="1274117" y="2097088"/>
            <a:ext cx="3187540" cy="3541712"/>
          </a:xfrm>
          <a:prstGeom prst="rect">
            <a:avLst/>
          </a:prstGeom>
        </p:spPr>
      </p:pic>
      <p:sp>
        <p:nvSpPr>
          <p:cNvPr id="5" name="TextBox 4"/>
          <p:cNvSpPr txBox="1"/>
          <p:nvPr/>
        </p:nvSpPr>
        <p:spPr>
          <a:xfrm>
            <a:off x="5643154" y="2097088"/>
            <a:ext cx="5969726" cy="3785652"/>
          </a:xfrm>
          <a:prstGeom prst="rect">
            <a:avLst/>
          </a:prstGeom>
          <a:noFill/>
        </p:spPr>
        <p:txBody>
          <a:bodyPr wrap="square" rtlCol="0">
            <a:spAutoFit/>
          </a:bodyPr>
          <a:lstStyle/>
          <a:p>
            <a:pPr marL="342900" indent="-342900">
              <a:lnSpc>
                <a:spcPct val="250000"/>
              </a:lnSpc>
              <a:buFont typeface="Wingdings" panose="05000000000000000000" pitchFamily="2" charset="2"/>
              <a:buChar char="§"/>
            </a:pPr>
            <a:r>
              <a:rPr lang="en-US" sz="2400" dirty="0" smtClean="0">
                <a:solidFill>
                  <a:schemeClr val="bg1"/>
                </a:solidFill>
                <a:latin typeface="Perpetua" panose="02020502060401020303" pitchFamily="18" charset="0"/>
              </a:rPr>
              <a:t>TWU SAFE TOOLBOX</a:t>
            </a:r>
          </a:p>
          <a:p>
            <a:pPr marL="342900" indent="-342900">
              <a:lnSpc>
                <a:spcPct val="250000"/>
              </a:lnSpc>
              <a:buFont typeface="Wingdings" panose="05000000000000000000" pitchFamily="2" charset="2"/>
              <a:buChar char="§"/>
            </a:pPr>
            <a:r>
              <a:rPr lang="en-US" sz="2400" dirty="0" smtClean="0">
                <a:solidFill>
                  <a:schemeClr val="bg1"/>
                </a:solidFill>
                <a:latin typeface="Perpetua" panose="02020502060401020303" pitchFamily="18" charset="0"/>
              </a:rPr>
              <a:t>EMERGENCY RESPONSE PLANS</a:t>
            </a:r>
          </a:p>
          <a:p>
            <a:pPr marL="342900" indent="-342900">
              <a:lnSpc>
                <a:spcPct val="250000"/>
              </a:lnSpc>
              <a:buFont typeface="Wingdings" panose="05000000000000000000" pitchFamily="2" charset="2"/>
              <a:buChar char="§"/>
            </a:pPr>
            <a:r>
              <a:rPr lang="en-US" sz="2400" dirty="0" smtClean="0">
                <a:solidFill>
                  <a:schemeClr val="bg1"/>
                </a:solidFill>
                <a:latin typeface="Perpetua" panose="02020502060401020303" pitchFamily="18" charset="0"/>
              </a:rPr>
              <a:t>EMERGENCY NUMBERS</a:t>
            </a:r>
          </a:p>
          <a:p>
            <a:pPr marL="342900" indent="-342900">
              <a:lnSpc>
                <a:spcPct val="250000"/>
              </a:lnSpc>
              <a:buFont typeface="Wingdings" panose="05000000000000000000" pitchFamily="2" charset="2"/>
              <a:buChar char="§"/>
            </a:pPr>
            <a:r>
              <a:rPr lang="en-US" sz="2400" dirty="0" smtClean="0">
                <a:solidFill>
                  <a:schemeClr val="bg1"/>
                </a:solidFill>
                <a:latin typeface="Perpetua" panose="02020502060401020303" pitchFamily="18" charset="0"/>
              </a:rPr>
              <a:t>MOBILE BLUE LIGHT (DEMONSTRATION)</a:t>
            </a:r>
            <a:endParaRPr lang="en-US" sz="2400" dirty="0">
              <a:latin typeface="Perpetua" panose="02020502060401020303" pitchFamily="18" charset="0"/>
            </a:endParaRPr>
          </a:p>
        </p:txBody>
      </p:sp>
    </p:spTree>
    <p:extLst>
      <p:ext uri="{BB962C8B-B14F-4D97-AF65-F5344CB8AC3E}">
        <p14:creationId xmlns:p14="http://schemas.microsoft.com/office/powerpoint/2010/main" val="65548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66" y="618518"/>
            <a:ext cx="11273245" cy="1478570"/>
          </a:xfrm>
        </p:spPr>
        <p:txBody>
          <a:bodyPr/>
          <a:lstStyle/>
          <a:p>
            <a:pPr algn="ctr"/>
            <a:r>
              <a:rPr lang="en-US" dirty="0" smtClean="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THANK YOU for coming!</a:t>
            </a:r>
            <a:endParaRPr lang="en-US" dirty="0"/>
          </a:p>
        </p:txBody>
      </p:sp>
      <p:sp>
        <p:nvSpPr>
          <p:cNvPr id="3" name="Content Placeholder 2"/>
          <p:cNvSpPr>
            <a:spLocks noGrp="1"/>
          </p:cNvSpPr>
          <p:nvPr>
            <p:ph idx="1"/>
          </p:nvPr>
        </p:nvSpPr>
        <p:spPr>
          <a:xfrm>
            <a:off x="827902" y="2249487"/>
            <a:ext cx="10889480" cy="3541714"/>
          </a:xfrm>
        </p:spPr>
        <p:txBody>
          <a:bodyPr>
            <a:normAutofit lnSpcReduction="10000"/>
          </a:bodyPr>
          <a:lstStyle/>
          <a:p>
            <a:pPr marL="0" indent="0" algn="ctr">
              <a:buNone/>
            </a:pPr>
            <a:r>
              <a:rPr lang="en-US" sz="4400" dirty="0" smtClean="0">
                <a:solidFill>
                  <a:schemeClr val="tx2"/>
                </a:solidFill>
                <a:latin typeface="Perpetua" panose="02020502060401020303" pitchFamily="18" charset="0"/>
              </a:rPr>
              <a:t>MY VISION</a:t>
            </a:r>
          </a:p>
          <a:p>
            <a:pPr marL="0" indent="0" algn="ctr">
              <a:buNone/>
            </a:pPr>
            <a:r>
              <a:rPr lang="en-US" sz="3600" dirty="0" smtClean="0">
                <a:solidFill>
                  <a:srgbClr val="FF0000"/>
                </a:solidFill>
                <a:latin typeface="Perpetua" panose="02020502060401020303" pitchFamily="18" charset="0"/>
              </a:rPr>
              <a:t>TWU INTERNATIONAL CRISIS MANAGEMENT TEAM</a:t>
            </a:r>
          </a:p>
          <a:p>
            <a:pPr marL="0" indent="0">
              <a:buNone/>
            </a:pPr>
            <a:r>
              <a:rPr lang="en-US" dirty="0" smtClean="0">
                <a:solidFill>
                  <a:schemeClr val="tx2"/>
                </a:solidFill>
                <a:latin typeface="Perpetua" panose="02020502060401020303" pitchFamily="18" charset="0"/>
              </a:rPr>
              <a:t>A team comprised of Trinity Western </a:t>
            </a:r>
            <a:r>
              <a:rPr lang="en-US" dirty="0">
                <a:solidFill>
                  <a:schemeClr val="tx2"/>
                </a:solidFill>
                <a:latin typeface="Perpetua" panose="02020502060401020303" pitchFamily="18" charset="0"/>
              </a:rPr>
              <a:t>University Emergency Operations/Campus </a:t>
            </a:r>
            <a:r>
              <a:rPr lang="en-US" dirty="0" smtClean="0">
                <a:solidFill>
                  <a:schemeClr val="tx2"/>
                </a:solidFill>
                <a:latin typeface="Perpetua" panose="02020502060401020303" pitchFamily="18" charset="0"/>
              </a:rPr>
              <a:t>Safety, </a:t>
            </a:r>
            <a:r>
              <a:rPr lang="en-US" dirty="0">
                <a:solidFill>
                  <a:schemeClr val="tx2"/>
                </a:solidFill>
                <a:latin typeface="Perpetua" panose="02020502060401020303" pitchFamily="18" charset="0"/>
              </a:rPr>
              <a:t>Program/Faculty Advisors, the Provost </a:t>
            </a:r>
            <a:r>
              <a:rPr lang="en-US" dirty="0" smtClean="0">
                <a:solidFill>
                  <a:schemeClr val="tx2"/>
                </a:solidFill>
                <a:latin typeface="Perpetua" panose="02020502060401020303" pitchFamily="18" charset="0"/>
              </a:rPr>
              <a:t>Office</a:t>
            </a:r>
            <a:r>
              <a:rPr lang="en-US" dirty="0">
                <a:solidFill>
                  <a:schemeClr val="tx2"/>
                </a:solidFill>
                <a:latin typeface="Perpetua" panose="02020502060401020303" pitchFamily="18" charset="0"/>
              </a:rPr>
              <a:t>, Risk Management, </a:t>
            </a:r>
            <a:r>
              <a:rPr lang="en-US" dirty="0" smtClean="0">
                <a:solidFill>
                  <a:schemeClr val="tx2"/>
                </a:solidFill>
                <a:latin typeface="Perpetua" panose="02020502060401020303" pitchFamily="18" charset="0"/>
              </a:rPr>
              <a:t>Marketing &amp; Communication, </a:t>
            </a:r>
            <a:r>
              <a:rPr lang="en-US" dirty="0">
                <a:solidFill>
                  <a:schemeClr val="tx2"/>
                </a:solidFill>
                <a:latin typeface="Perpetua" panose="02020502060401020303" pitchFamily="18" charset="0"/>
              </a:rPr>
              <a:t>Student </a:t>
            </a:r>
            <a:r>
              <a:rPr lang="en-US" dirty="0" smtClean="0">
                <a:solidFill>
                  <a:schemeClr val="tx2"/>
                </a:solidFill>
                <a:latin typeface="Perpetua" panose="02020502060401020303" pitchFamily="18" charset="0"/>
              </a:rPr>
              <a:t>Life, </a:t>
            </a:r>
            <a:r>
              <a:rPr lang="en-US" dirty="0">
                <a:solidFill>
                  <a:schemeClr val="tx2"/>
                </a:solidFill>
                <a:latin typeface="Perpetua" panose="02020502060401020303" pitchFamily="18" charset="0"/>
              </a:rPr>
              <a:t>Human Resources, Legal Counsel, Financial </a:t>
            </a:r>
            <a:r>
              <a:rPr lang="en-US" dirty="0" smtClean="0">
                <a:solidFill>
                  <a:schemeClr val="tx2"/>
                </a:solidFill>
                <a:latin typeface="Perpetua" panose="02020502060401020303" pitchFamily="18" charset="0"/>
              </a:rPr>
              <a:t>Management, </a:t>
            </a:r>
            <a:r>
              <a:rPr lang="en-US" dirty="0">
                <a:solidFill>
                  <a:schemeClr val="tx2"/>
                </a:solidFill>
                <a:latin typeface="Perpetua" panose="02020502060401020303" pitchFamily="18" charset="0"/>
              </a:rPr>
              <a:t>and the </a:t>
            </a:r>
            <a:r>
              <a:rPr lang="en-US" dirty="0" smtClean="0">
                <a:solidFill>
                  <a:schemeClr val="tx2"/>
                </a:solidFill>
                <a:latin typeface="Perpetua" panose="02020502060401020303" pitchFamily="18" charset="0"/>
              </a:rPr>
              <a:t>TWU </a:t>
            </a:r>
            <a:r>
              <a:rPr lang="en-US" dirty="0">
                <a:solidFill>
                  <a:schemeClr val="tx2"/>
                </a:solidFill>
                <a:latin typeface="Perpetua" panose="02020502060401020303" pitchFamily="18" charset="0"/>
              </a:rPr>
              <a:t>Counseling Center.</a:t>
            </a:r>
          </a:p>
        </p:txBody>
      </p:sp>
    </p:spTree>
    <p:extLst>
      <p:ext uri="{BB962C8B-B14F-4D97-AF65-F5344CB8AC3E}">
        <p14:creationId xmlns:p14="http://schemas.microsoft.com/office/powerpoint/2010/main" val="3807350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10249398" cy="1478570"/>
          </a:xfrm>
        </p:spPr>
        <p:txBody>
          <a:bodyPr/>
          <a:lstStyle/>
          <a:p>
            <a:r>
              <a:rPr lang="en-US" dirty="0" smtClean="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Travel safety tips – acknowledgement </a:t>
            </a:r>
            <a:endParaRPr lang="en-US" dirty="0"/>
          </a:p>
        </p:txBody>
      </p:sp>
      <p:sp>
        <p:nvSpPr>
          <p:cNvPr id="3" name="Content Placeholder 2"/>
          <p:cNvSpPr>
            <a:spLocks noGrp="1"/>
          </p:cNvSpPr>
          <p:nvPr>
            <p:ph idx="1"/>
          </p:nvPr>
        </p:nvSpPr>
        <p:spPr/>
        <p:txBody>
          <a:bodyPr>
            <a:normAutofit/>
          </a:bodyPr>
          <a:lstStyle/>
          <a:p>
            <a:r>
              <a:rPr lang="en-US" sz="3200" dirty="0" smtClean="0">
                <a:latin typeface="Perpetua" panose="02020502060401020303" pitchFamily="18" charset="0"/>
              </a:rPr>
              <a:t>IACLEA Conference</a:t>
            </a:r>
          </a:p>
          <a:p>
            <a:endParaRPr lang="en-US" sz="3200" dirty="0" smtClean="0">
              <a:latin typeface="Perpetua" panose="02020502060401020303" pitchFamily="18" charset="0"/>
            </a:endParaRPr>
          </a:p>
          <a:p>
            <a:r>
              <a:rPr lang="en-US" sz="3200" dirty="0" smtClean="0">
                <a:latin typeface="Perpetua" panose="02020502060401020303" pitchFamily="18" charset="0"/>
              </a:rPr>
              <a:t>Chief John </a:t>
            </a:r>
            <a:r>
              <a:rPr lang="en-US" sz="3200" dirty="0" err="1" smtClean="0">
                <a:latin typeface="Perpetua" panose="02020502060401020303" pitchFamily="18" charset="0"/>
              </a:rPr>
              <a:t>Ojeisekhoba</a:t>
            </a:r>
            <a:r>
              <a:rPr lang="en-US" sz="3200" dirty="0" smtClean="0">
                <a:latin typeface="Perpetua" panose="02020502060401020303" pitchFamily="18" charset="0"/>
              </a:rPr>
              <a:t> – </a:t>
            </a:r>
            <a:r>
              <a:rPr lang="en-US" sz="3200" dirty="0" err="1" smtClean="0">
                <a:latin typeface="Perpetua" panose="02020502060401020303" pitchFamily="18" charset="0"/>
              </a:rPr>
              <a:t>Biola</a:t>
            </a:r>
            <a:r>
              <a:rPr lang="en-US" sz="3200" dirty="0" smtClean="0">
                <a:latin typeface="Perpetua" panose="02020502060401020303" pitchFamily="18" charset="0"/>
              </a:rPr>
              <a:t> University (Los Angeles, CA)</a:t>
            </a:r>
          </a:p>
          <a:p>
            <a:endParaRPr lang="en-US" sz="3200" dirty="0" smtClean="0">
              <a:latin typeface="Perpetua" panose="02020502060401020303" pitchFamily="18" charset="0"/>
            </a:endParaRPr>
          </a:p>
          <a:p>
            <a:r>
              <a:rPr lang="en-US" sz="3200" dirty="0" err="1" smtClean="0">
                <a:latin typeface="Perpetua" panose="02020502060401020303" pitchFamily="18" charset="0"/>
              </a:rPr>
              <a:t>Biola</a:t>
            </a:r>
            <a:r>
              <a:rPr lang="en-US" sz="3200" dirty="0" smtClean="0">
                <a:latin typeface="Perpetua" panose="02020502060401020303" pitchFamily="18" charset="0"/>
              </a:rPr>
              <a:t> University International Crisis Management Team</a:t>
            </a:r>
            <a:endParaRPr lang="en-US" sz="3200" dirty="0">
              <a:latin typeface="Perpetua" panose="02020502060401020303" pitchFamily="18" charset="0"/>
            </a:endParaRPr>
          </a:p>
        </p:txBody>
      </p:sp>
    </p:spTree>
    <p:extLst>
      <p:ext uri="{BB962C8B-B14F-4D97-AF65-F5344CB8AC3E}">
        <p14:creationId xmlns:p14="http://schemas.microsoft.com/office/powerpoint/2010/main" val="287043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Definition of a crisis</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solidFill>
                  <a:schemeClr val="tx2">
                    <a:lumMod val="40000"/>
                    <a:lumOff val="60000"/>
                  </a:schemeClr>
                </a:solidFill>
                <a:latin typeface="Perpetua" panose="02020502060401020303" pitchFamily="18" charset="0"/>
              </a:rPr>
              <a:t>A "domestic or international crisis" is any event or emergency that interrupts or halts the normal/expected operations of a specific individual or group of individuals involved in a </a:t>
            </a:r>
            <a:r>
              <a:rPr lang="en-US" sz="3600" dirty="0" smtClean="0">
                <a:solidFill>
                  <a:schemeClr val="tx2">
                    <a:lumMod val="40000"/>
                    <a:lumOff val="60000"/>
                  </a:schemeClr>
                </a:solidFill>
                <a:latin typeface="Perpetua" panose="02020502060401020303" pitchFamily="18" charset="0"/>
              </a:rPr>
              <a:t>Trinity Western </a:t>
            </a:r>
            <a:r>
              <a:rPr lang="en-US" sz="3600" dirty="0">
                <a:solidFill>
                  <a:schemeClr val="tx2">
                    <a:lumMod val="40000"/>
                    <a:lumOff val="60000"/>
                  </a:schemeClr>
                </a:solidFill>
                <a:latin typeface="Perpetua" panose="02020502060401020303" pitchFamily="18" charset="0"/>
              </a:rPr>
              <a:t>University sponsored or sanctioned off-campus endeavor. </a:t>
            </a:r>
          </a:p>
        </p:txBody>
      </p:sp>
    </p:spTree>
    <p:extLst>
      <p:ext uri="{BB962C8B-B14F-4D97-AF65-F5344CB8AC3E}">
        <p14:creationId xmlns:p14="http://schemas.microsoft.com/office/powerpoint/2010/main" val="394183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7" y="618518"/>
            <a:ext cx="10972800" cy="1478570"/>
          </a:xfrm>
        </p:spPr>
        <p:txBody>
          <a:bodyPr/>
          <a:lstStyle/>
          <a:p>
            <a:r>
              <a:rPr lang="en-US" dirty="0" smtClean="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Types of domestic &amp; international crisis</a:t>
            </a:r>
            <a:endParaRPr lang="en-US" dirty="0"/>
          </a:p>
        </p:txBody>
      </p:sp>
      <p:sp>
        <p:nvSpPr>
          <p:cNvPr id="3" name="Content Placeholder 2"/>
          <p:cNvSpPr>
            <a:spLocks noGrp="1"/>
          </p:cNvSpPr>
          <p:nvPr>
            <p:ph idx="1"/>
          </p:nvPr>
        </p:nvSpPr>
        <p:spPr>
          <a:xfrm>
            <a:off x="1794555" y="2252163"/>
            <a:ext cx="3940039" cy="4203564"/>
          </a:xfrm>
        </p:spPr>
        <p:txBody>
          <a:bodyPr>
            <a:noAutofit/>
          </a:bodyPr>
          <a:lstStyle/>
          <a:p>
            <a:pPr lvl="0"/>
            <a:r>
              <a:rPr lang="en-US" dirty="0">
                <a:solidFill>
                  <a:schemeClr val="tx2">
                    <a:lumMod val="40000"/>
                    <a:lumOff val="60000"/>
                  </a:schemeClr>
                </a:solidFill>
                <a:latin typeface="Perpetua" panose="02020502060401020303" pitchFamily="18" charset="0"/>
              </a:rPr>
              <a:t>Travel Emergency (e.g., vehicle/aircraft accidents, missed travel connections, etc.)</a:t>
            </a:r>
          </a:p>
          <a:p>
            <a:pPr lvl="0"/>
            <a:r>
              <a:rPr lang="en-US" dirty="0">
                <a:solidFill>
                  <a:schemeClr val="tx2">
                    <a:lumMod val="40000"/>
                    <a:lumOff val="60000"/>
                  </a:schemeClr>
                </a:solidFill>
                <a:latin typeface="Perpetua" panose="02020502060401020303" pitchFamily="18" charset="0"/>
              </a:rPr>
              <a:t>General Safety</a:t>
            </a:r>
          </a:p>
          <a:p>
            <a:pPr lvl="0"/>
            <a:r>
              <a:rPr lang="en-US" dirty="0">
                <a:solidFill>
                  <a:schemeClr val="tx2">
                    <a:lumMod val="40000"/>
                    <a:lumOff val="60000"/>
                  </a:schemeClr>
                </a:solidFill>
                <a:latin typeface="Perpetua" panose="02020502060401020303" pitchFamily="18" charset="0"/>
              </a:rPr>
              <a:t>Theft of </a:t>
            </a:r>
            <a:r>
              <a:rPr lang="en-US" dirty="0" smtClean="0">
                <a:solidFill>
                  <a:schemeClr val="tx2">
                    <a:lumMod val="40000"/>
                    <a:lumOff val="60000"/>
                  </a:schemeClr>
                </a:solidFill>
                <a:latin typeface="Perpetua" panose="02020502060401020303" pitchFamily="18" charset="0"/>
              </a:rPr>
              <a:t> Travel Documents / Personal </a:t>
            </a:r>
            <a:r>
              <a:rPr lang="en-US" dirty="0">
                <a:solidFill>
                  <a:schemeClr val="tx2">
                    <a:lumMod val="40000"/>
                    <a:lumOff val="60000"/>
                  </a:schemeClr>
                </a:solidFill>
                <a:latin typeface="Perpetua" panose="02020502060401020303" pitchFamily="18" charset="0"/>
              </a:rPr>
              <a:t>Property</a:t>
            </a:r>
          </a:p>
          <a:p>
            <a:pPr lvl="0"/>
            <a:r>
              <a:rPr lang="en-US" dirty="0">
                <a:solidFill>
                  <a:schemeClr val="tx2">
                    <a:lumMod val="40000"/>
                    <a:lumOff val="60000"/>
                  </a:schemeClr>
                </a:solidFill>
                <a:latin typeface="Perpetua" panose="02020502060401020303" pitchFamily="18" charset="0"/>
              </a:rPr>
              <a:t>Terrorist Activity</a:t>
            </a:r>
          </a:p>
          <a:p>
            <a:pPr lvl="0"/>
            <a:r>
              <a:rPr lang="en-US" dirty="0">
                <a:solidFill>
                  <a:schemeClr val="tx2">
                    <a:lumMod val="40000"/>
                    <a:lumOff val="60000"/>
                  </a:schemeClr>
                </a:solidFill>
                <a:latin typeface="Perpetua" panose="02020502060401020303" pitchFamily="18" charset="0"/>
              </a:rPr>
              <a:t>Weather-Related </a:t>
            </a:r>
            <a:r>
              <a:rPr lang="en-US" dirty="0" smtClean="0">
                <a:solidFill>
                  <a:schemeClr val="tx2">
                    <a:lumMod val="40000"/>
                    <a:lumOff val="60000"/>
                  </a:schemeClr>
                </a:solidFill>
                <a:latin typeface="Perpetua" panose="02020502060401020303" pitchFamily="18" charset="0"/>
              </a:rPr>
              <a:t>Emergency</a:t>
            </a:r>
            <a:endParaRPr lang="en-US" dirty="0">
              <a:solidFill>
                <a:schemeClr val="tx2">
                  <a:lumMod val="40000"/>
                  <a:lumOff val="60000"/>
                </a:schemeClr>
              </a:solidFill>
              <a:latin typeface="Perpetua" panose="02020502060401020303" pitchFamily="18" charset="0"/>
            </a:endParaRPr>
          </a:p>
        </p:txBody>
      </p:sp>
      <p:sp>
        <p:nvSpPr>
          <p:cNvPr id="4" name="TextBox 3"/>
          <p:cNvSpPr txBox="1"/>
          <p:nvPr/>
        </p:nvSpPr>
        <p:spPr>
          <a:xfrm>
            <a:off x="7589521" y="2252163"/>
            <a:ext cx="4754880" cy="3360920"/>
          </a:xfrm>
          <a:prstGeom prst="rect">
            <a:avLst/>
          </a:prstGeom>
          <a:noFill/>
        </p:spPr>
        <p:txBody>
          <a:bodyPr wrap="square" rtlCol="0">
            <a:spAutoFit/>
          </a:bodyPr>
          <a:lstStyle/>
          <a:p>
            <a:pPr marL="228600" lvl="0" indent="-228600" defTabSz="914400">
              <a:lnSpc>
                <a:spcPct val="120000"/>
              </a:lnSpc>
              <a:spcBef>
                <a:spcPts val="1000"/>
              </a:spcBef>
              <a:buSzPct val="125000"/>
              <a:buFont typeface="Arial" panose="020B0604020202020204" pitchFamily="34" charset="0"/>
              <a:buChar char="•"/>
            </a:pPr>
            <a:r>
              <a:rPr lang="en-US" sz="2400" dirty="0">
                <a:solidFill>
                  <a:schemeClr val="tx2">
                    <a:lumMod val="40000"/>
                    <a:lumOff val="60000"/>
                  </a:schemeClr>
                </a:solidFill>
                <a:latin typeface="Perpetua" panose="02020502060401020303" pitchFamily="18" charset="0"/>
              </a:rPr>
              <a:t>Major Earthquake</a:t>
            </a:r>
          </a:p>
          <a:p>
            <a:pPr marL="228600" lvl="0" indent="-228600" defTabSz="914400">
              <a:lnSpc>
                <a:spcPct val="120000"/>
              </a:lnSpc>
              <a:spcBef>
                <a:spcPts val="1000"/>
              </a:spcBef>
              <a:buSzPct val="125000"/>
              <a:buFont typeface="Arial" panose="020B0604020202020204" pitchFamily="34" charset="0"/>
              <a:buChar char="•"/>
            </a:pPr>
            <a:r>
              <a:rPr lang="en-US" sz="2400" dirty="0">
                <a:solidFill>
                  <a:schemeClr val="tx2">
                    <a:lumMod val="40000"/>
                    <a:lumOff val="60000"/>
                  </a:schemeClr>
                </a:solidFill>
                <a:latin typeface="Perpetua" panose="02020502060401020303" pitchFamily="18" charset="0"/>
              </a:rPr>
              <a:t>Medical Emergency</a:t>
            </a:r>
          </a:p>
          <a:p>
            <a:pPr marL="228600" lvl="0" indent="-228600" defTabSz="914400">
              <a:lnSpc>
                <a:spcPct val="120000"/>
              </a:lnSpc>
              <a:spcBef>
                <a:spcPts val="1000"/>
              </a:spcBef>
              <a:buSzPct val="125000"/>
              <a:buFont typeface="Arial" panose="020B0604020202020204" pitchFamily="34" charset="0"/>
              <a:buChar char="•"/>
            </a:pPr>
            <a:r>
              <a:rPr lang="en-US" sz="2400" dirty="0">
                <a:solidFill>
                  <a:schemeClr val="tx2">
                    <a:lumMod val="40000"/>
                    <a:lumOff val="60000"/>
                  </a:schemeClr>
                </a:solidFill>
                <a:latin typeface="Perpetua" panose="02020502060401020303" pitchFamily="18" charset="0"/>
              </a:rPr>
              <a:t>Sexual Assault</a:t>
            </a:r>
          </a:p>
          <a:p>
            <a:pPr marL="228600" lvl="0" indent="-228600" defTabSz="914400">
              <a:lnSpc>
                <a:spcPct val="120000"/>
              </a:lnSpc>
              <a:spcBef>
                <a:spcPts val="1000"/>
              </a:spcBef>
              <a:buSzPct val="125000"/>
              <a:buFont typeface="Arial" panose="020B0604020202020204" pitchFamily="34" charset="0"/>
              <a:buChar char="•"/>
            </a:pPr>
            <a:r>
              <a:rPr lang="en-US" sz="2400" dirty="0">
                <a:solidFill>
                  <a:schemeClr val="tx2">
                    <a:lumMod val="40000"/>
                    <a:lumOff val="60000"/>
                  </a:schemeClr>
                </a:solidFill>
                <a:latin typeface="Perpetua" panose="02020502060401020303" pitchFamily="18" charset="0"/>
              </a:rPr>
              <a:t>Civil Unrest</a:t>
            </a:r>
          </a:p>
          <a:p>
            <a:pPr marL="228600" lvl="0" indent="-228600" defTabSz="914400">
              <a:lnSpc>
                <a:spcPct val="120000"/>
              </a:lnSpc>
              <a:spcBef>
                <a:spcPts val="1000"/>
              </a:spcBef>
              <a:buSzPct val="125000"/>
              <a:buFont typeface="Arial" panose="020B0604020202020204" pitchFamily="34" charset="0"/>
              <a:buChar char="•"/>
            </a:pPr>
            <a:r>
              <a:rPr lang="en-US" sz="2400" dirty="0">
                <a:solidFill>
                  <a:schemeClr val="tx2">
                    <a:lumMod val="40000"/>
                    <a:lumOff val="60000"/>
                  </a:schemeClr>
                </a:solidFill>
                <a:latin typeface="Perpetua" panose="02020502060401020303" pitchFamily="18" charset="0"/>
              </a:rPr>
              <a:t>Kidnapping</a:t>
            </a:r>
          </a:p>
          <a:p>
            <a:pPr marL="228600" lvl="0" indent="-228600" defTabSz="914400">
              <a:lnSpc>
                <a:spcPct val="120000"/>
              </a:lnSpc>
              <a:spcBef>
                <a:spcPts val="1000"/>
              </a:spcBef>
              <a:buSzPct val="125000"/>
              <a:buFont typeface="Arial" panose="020B0604020202020204" pitchFamily="34" charset="0"/>
              <a:buChar char="•"/>
            </a:pPr>
            <a:r>
              <a:rPr lang="en-US" sz="2400" dirty="0">
                <a:solidFill>
                  <a:schemeClr val="tx2">
                    <a:lumMod val="40000"/>
                    <a:lumOff val="60000"/>
                  </a:schemeClr>
                </a:solidFill>
                <a:latin typeface="Perpetua" panose="02020502060401020303" pitchFamily="18" charset="0"/>
              </a:rPr>
              <a:t>Death</a:t>
            </a:r>
          </a:p>
        </p:txBody>
      </p:sp>
    </p:spTree>
    <p:extLst>
      <p:ext uri="{BB962C8B-B14F-4D97-AF65-F5344CB8AC3E}">
        <p14:creationId xmlns:p14="http://schemas.microsoft.com/office/powerpoint/2010/main" val="72150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2000"/>
                                        <p:tgtEl>
                                          <p:spTgt spid="4">
                                            <p:txEl>
                                              <p:pRg st="0" end="0"/>
                                            </p:txEl>
                                          </p:spTgt>
                                        </p:tgtEl>
                                      </p:cBhvr>
                                    </p:animEffect>
                                    <p:anim calcmode="lin" valueType="num">
                                      <p:cBhvr>
                                        <p:cTn id="35"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36" dur="2000" fill="hold"/>
                                        <p:tgtEl>
                                          <p:spTgt spid="4">
                                            <p:txEl>
                                              <p:pRg st="0" end="0"/>
                                            </p:txEl>
                                          </p:spTgt>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2000"/>
                                        <p:tgtEl>
                                          <p:spTgt spid="4">
                                            <p:txEl>
                                              <p:pRg st="1" end="1"/>
                                            </p:txEl>
                                          </p:spTgt>
                                        </p:tgtEl>
                                      </p:cBhvr>
                                    </p:animEffect>
                                    <p:anim calcmode="lin" valueType="num">
                                      <p:cBhvr>
                                        <p:cTn id="40"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41" dur="2000" fill="hold"/>
                                        <p:tgtEl>
                                          <p:spTgt spid="4">
                                            <p:txEl>
                                              <p:pRg st="1" end="1"/>
                                            </p:txEl>
                                          </p:spTgt>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2000"/>
                                        <p:tgtEl>
                                          <p:spTgt spid="4">
                                            <p:txEl>
                                              <p:pRg st="2" end="2"/>
                                            </p:txEl>
                                          </p:spTgt>
                                        </p:tgtEl>
                                      </p:cBhvr>
                                    </p:animEffect>
                                    <p:anim calcmode="lin" valueType="num">
                                      <p:cBhvr>
                                        <p:cTn id="45"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46" dur="2000" fill="hold"/>
                                        <p:tgtEl>
                                          <p:spTgt spid="4">
                                            <p:txEl>
                                              <p:pRg st="2" end="2"/>
                                            </p:txEl>
                                          </p:spTgt>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2000"/>
                                        <p:tgtEl>
                                          <p:spTgt spid="4">
                                            <p:txEl>
                                              <p:pRg st="3" end="3"/>
                                            </p:txEl>
                                          </p:spTgt>
                                        </p:tgtEl>
                                      </p:cBhvr>
                                    </p:animEffect>
                                    <p:anim calcmode="lin" valueType="num">
                                      <p:cBhvr>
                                        <p:cTn id="50"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51" dur="2000" fill="hold"/>
                                        <p:tgtEl>
                                          <p:spTgt spid="4">
                                            <p:txEl>
                                              <p:pRg st="3" end="3"/>
                                            </p:txEl>
                                          </p:spTgt>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Effect transition="in" filter="fade">
                                      <p:cBhvr>
                                        <p:cTn id="54" dur="2000"/>
                                        <p:tgtEl>
                                          <p:spTgt spid="4">
                                            <p:txEl>
                                              <p:pRg st="4" end="4"/>
                                            </p:txEl>
                                          </p:spTgt>
                                        </p:tgtEl>
                                      </p:cBhvr>
                                    </p:animEffect>
                                    <p:anim calcmode="lin" valueType="num">
                                      <p:cBhvr>
                                        <p:cTn id="55"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56" dur="2000" fill="hold"/>
                                        <p:tgtEl>
                                          <p:spTgt spid="4">
                                            <p:txEl>
                                              <p:pRg st="4" end="4"/>
                                            </p:txEl>
                                          </p:spTgt>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fade">
                                      <p:cBhvr>
                                        <p:cTn id="59" dur="2000"/>
                                        <p:tgtEl>
                                          <p:spTgt spid="4">
                                            <p:txEl>
                                              <p:pRg st="5" end="5"/>
                                            </p:txEl>
                                          </p:spTgt>
                                        </p:tgtEl>
                                      </p:cBhvr>
                                    </p:animEffect>
                                    <p:anim calcmode="lin" valueType="num">
                                      <p:cBhvr>
                                        <p:cTn id="60" dur="2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61" dur="20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Travel safety tips – </a:t>
            </a:r>
            <a:r>
              <a:rPr lang="en-US" dirty="0" smtClean="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two assumptions</a:t>
            </a:r>
            <a:endParaRPr lang="en-US" dirty="0"/>
          </a:p>
        </p:txBody>
      </p:sp>
      <p:sp>
        <p:nvSpPr>
          <p:cNvPr id="3" name="Content Placeholder 2"/>
          <p:cNvSpPr>
            <a:spLocks noGrp="1"/>
          </p:cNvSpPr>
          <p:nvPr>
            <p:ph idx="1"/>
          </p:nvPr>
        </p:nvSpPr>
        <p:spPr>
          <a:xfrm>
            <a:off x="1141412" y="1828800"/>
            <a:ext cx="10589034" cy="4454434"/>
          </a:xfrm>
        </p:spPr>
        <p:txBody>
          <a:bodyPr>
            <a:normAutofit/>
          </a:bodyPr>
          <a:lstStyle/>
          <a:p>
            <a:pPr marL="0" indent="0">
              <a:buNone/>
            </a:pPr>
            <a:r>
              <a:rPr lang="en-US" sz="2800" dirty="0">
                <a:solidFill>
                  <a:schemeClr val="tx2">
                    <a:lumMod val="40000"/>
                    <a:lumOff val="60000"/>
                  </a:schemeClr>
                </a:solidFill>
                <a:latin typeface="Perpetua" panose="02020502060401020303" pitchFamily="18" charset="0"/>
              </a:rPr>
              <a:t>In the event of a major emergency, the following </a:t>
            </a:r>
            <a:r>
              <a:rPr lang="en-US" sz="2800" dirty="0" smtClean="0">
                <a:solidFill>
                  <a:schemeClr val="tx2">
                    <a:lumMod val="40000"/>
                    <a:lumOff val="60000"/>
                  </a:schemeClr>
                </a:solidFill>
                <a:latin typeface="Perpetua" panose="02020502060401020303" pitchFamily="18" charset="0"/>
              </a:rPr>
              <a:t>two general assumptions </a:t>
            </a:r>
            <a:r>
              <a:rPr lang="en-US" sz="2800" dirty="0">
                <a:solidFill>
                  <a:schemeClr val="tx2">
                    <a:lumMod val="40000"/>
                    <a:lumOff val="60000"/>
                  </a:schemeClr>
                </a:solidFill>
                <a:latin typeface="Perpetua" panose="02020502060401020303" pitchFamily="18" charset="0"/>
              </a:rPr>
              <a:t>exist:</a:t>
            </a:r>
          </a:p>
          <a:p>
            <a:pPr lvl="1"/>
            <a:endParaRPr lang="en-US" sz="2400" dirty="0" smtClean="0">
              <a:solidFill>
                <a:schemeClr val="tx2">
                  <a:lumMod val="40000"/>
                  <a:lumOff val="60000"/>
                </a:schemeClr>
              </a:solidFill>
              <a:latin typeface="Perpetua" panose="02020502060401020303" pitchFamily="18" charset="0"/>
            </a:endParaRPr>
          </a:p>
          <a:p>
            <a:pPr marL="457200" lvl="1" indent="0">
              <a:buNone/>
            </a:pPr>
            <a:r>
              <a:rPr lang="en-US" sz="2400" dirty="0" smtClean="0">
                <a:solidFill>
                  <a:schemeClr val="tx2">
                    <a:lumMod val="40000"/>
                    <a:lumOff val="60000"/>
                  </a:schemeClr>
                </a:solidFill>
                <a:latin typeface="Perpetua" panose="02020502060401020303" pitchFamily="18" charset="0"/>
              </a:rPr>
              <a:t>#1 – A crisis </a:t>
            </a:r>
            <a:r>
              <a:rPr lang="en-US" sz="2400" dirty="0">
                <a:solidFill>
                  <a:schemeClr val="tx2">
                    <a:lumMod val="40000"/>
                    <a:lumOff val="60000"/>
                  </a:schemeClr>
                </a:solidFill>
                <a:latin typeface="Perpetua" panose="02020502060401020303" pitchFamily="18" charset="0"/>
              </a:rPr>
              <a:t>or an emergency may occur at any time of the day or night, weekend or holiday, with little or no warning.</a:t>
            </a:r>
          </a:p>
          <a:p>
            <a:pPr lvl="1"/>
            <a:endParaRPr lang="en-US" sz="2400" dirty="0" smtClean="0">
              <a:solidFill>
                <a:schemeClr val="tx2">
                  <a:lumMod val="40000"/>
                  <a:lumOff val="60000"/>
                </a:schemeClr>
              </a:solidFill>
              <a:latin typeface="Perpetua" panose="02020502060401020303" pitchFamily="18" charset="0"/>
            </a:endParaRPr>
          </a:p>
          <a:p>
            <a:pPr marL="457200" lvl="1" indent="0">
              <a:buNone/>
            </a:pPr>
            <a:r>
              <a:rPr lang="en-US" sz="2400" dirty="0" smtClean="0">
                <a:solidFill>
                  <a:schemeClr val="tx2">
                    <a:lumMod val="40000"/>
                    <a:lumOff val="60000"/>
                  </a:schemeClr>
                </a:solidFill>
                <a:latin typeface="Perpetua" panose="02020502060401020303" pitchFamily="18" charset="0"/>
              </a:rPr>
              <a:t>#2 – The </a:t>
            </a:r>
            <a:r>
              <a:rPr lang="en-US" sz="2400" dirty="0">
                <a:solidFill>
                  <a:schemeClr val="tx2">
                    <a:lumMod val="40000"/>
                    <a:lumOff val="60000"/>
                  </a:schemeClr>
                </a:solidFill>
                <a:latin typeface="Perpetua" panose="02020502060401020303" pitchFamily="18" charset="0"/>
              </a:rPr>
              <a:t>succession of events during a crisis or an emergency is </a:t>
            </a:r>
            <a:r>
              <a:rPr lang="en-US" sz="2400" dirty="0" smtClean="0">
                <a:solidFill>
                  <a:schemeClr val="tx2">
                    <a:lumMod val="40000"/>
                    <a:lumOff val="60000"/>
                  </a:schemeClr>
                </a:solidFill>
                <a:latin typeface="Perpetua" panose="02020502060401020303" pitchFamily="18" charset="0"/>
              </a:rPr>
              <a:t>unpredictable. </a:t>
            </a:r>
            <a:r>
              <a:rPr lang="en-US" sz="2400" dirty="0">
                <a:solidFill>
                  <a:schemeClr val="tx2">
                    <a:lumMod val="40000"/>
                    <a:lumOff val="60000"/>
                  </a:schemeClr>
                </a:solidFill>
                <a:latin typeface="Perpetua" panose="02020502060401020303" pitchFamily="18" charset="0"/>
              </a:rPr>
              <a:t>Therefore, published </a:t>
            </a:r>
            <a:r>
              <a:rPr lang="en-US" sz="2400" dirty="0" smtClean="0">
                <a:solidFill>
                  <a:schemeClr val="tx2">
                    <a:lumMod val="40000"/>
                    <a:lumOff val="60000"/>
                  </a:schemeClr>
                </a:solidFill>
                <a:latin typeface="Perpetua" panose="02020502060401020303" pitchFamily="18" charset="0"/>
              </a:rPr>
              <a:t>or agreed upon operational </a:t>
            </a:r>
            <a:r>
              <a:rPr lang="en-US" sz="2400" dirty="0">
                <a:solidFill>
                  <a:schemeClr val="tx2">
                    <a:lumMod val="40000"/>
                    <a:lumOff val="60000"/>
                  </a:schemeClr>
                </a:solidFill>
                <a:latin typeface="Perpetua" panose="02020502060401020303" pitchFamily="18" charset="0"/>
              </a:rPr>
              <a:t>plans will serve only as a guide and modifications may be necessary</a:t>
            </a:r>
            <a:r>
              <a:rPr lang="en-US" sz="2400" dirty="0" smtClean="0">
                <a:solidFill>
                  <a:schemeClr val="tx2">
                    <a:lumMod val="40000"/>
                    <a:lumOff val="60000"/>
                  </a:schemeClr>
                </a:solidFill>
                <a:latin typeface="Perpetua" panose="02020502060401020303" pitchFamily="18" charset="0"/>
              </a:rPr>
              <a:t> </a:t>
            </a:r>
            <a:endParaRPr lang="en-US" sz="2400" dirty="0">
              <a:solidFill>
                <a:schemeClr val="tx2">
                  <a:lumMod val="40000"/>
                  <a:lumOff val="60000"/>
                </a:schemeClr>
              </a:solidFill>
              <a:latin typeface="Perpetua" panose="02020502060401020303" pitchFamily="18" charset="0"/>
            </a:endParaRPr>
          </a:p>
        </p:txBody>
      </p:sp>
    </p:spTree>
    <p:extLst>
      <p:ext uri="{BB962C8B-B14F-4D97-AF65-F5344CB8AC3E}">
        <p14:creationId xmlns:p14="http://schemas.microsoft.com/office/powerpoint/2010/main" val="15877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14015"/>
            <a:ext cx="9905998" cy="1001275"/>
          </a:xfrm>
        </p:spPr>
        <p:txBody>
          <a:bodyPr/>
          <a:lstStyle/>
          <a:p>
            <a:r>
              <a:rPr lang="en-US" dirty="0" smtClean="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Travel safety tips – TWU Programs</a:t>
            </a:r>
            <a:endParaRPr lang="en-US" dirty="0"/>
          </a:p>
        </p:txBody>
      </p:sp>
      <p:sp>
        <p:nvSpPr>
          <p:cNvPr id="3" name="Content Placeholder 2"/>
          <p:cNvSpPr>
            <a:spLocks noGrp="1"/>
          </p:cNvSpPr>
          <p:nvPr>
            <p:ph idx="1"/>
          </p:nvPr>
        </p:nvSpPr>
        <p:spPr>
          <a:xfrm>
            <a:off x="1232853" y="1985554"/>
            <a:ext cx="9905999" cy="3853544"/>
          </a:xfrm>
        </p:spPr>
        <p:txBody>
          <a:bodyPr>
            <a:noAutofit/>
          </a:bodyPr>
          <a:lstStyle/>
          <a:p>
            <a:r>
              <a:rPr lang="en-US" sz="3200" dirty="0" smtClean="0">
                <a:solidFill>
                  <a:schemeClr val="tx2">
                    <a:lumMod val="40000"/>
                    <a:lumOff val="60000"/>
                  </a:schemeClr>
                </a:solidFill>
                <a:latin typeface="Perpetua" panose="02020502060401020303" pitchFamily="18" charset="0"/>
              </a:rPr>
              <a:t>Travel studies program (8 destinations)</a:t>
            </a:r>
          </a:p>
          <a:p>
            <a:r>
              <a:rPr lang="en-US" sz="3200" dirty="0">
                <a:solidFill>
                  <a:schemeClr val="tx2">
                    <a:lumMod val="40000"/>
                    <a:lumOff val="60000"/>
                  </a:schemeClr>
                </a:solidFill>
                <a:latin typeface="Perpetua" panose="02020502060401020303" pitchFamily="18" charset="0"/>
              </a:rPr>
              <a:t>G</a:t>
            </a:r>
            <a:r>
              <a:rPr lang="en-US" sz="3200" dirty="0" smtClean="0">
                <a:solidFill>
                  <a:schemeClr val="tx2">
                    <a:lumMod val="40000"/>
                    <a:lumOff val="60000"/>
                  </a:schemeClr>
                </a:solidFill>
                <a:latin typeface="Perpetua" panose="02020502060401020303" pitchFamily="18" charset="0"/>
              </a:rPr>
              <a:t>lobal outreach program</a:t>
            </a:r>
          </a:p>
          <a:p>
            <a:pPr lvl="1"/>
            <a:r>
              <a:rPr lang="it-IT" sz="2800" dirty="0" smtClean="0">
                <a:solidFill>
                  <a:schemeClr val="tx2">
                    <a:lumMod val="40000"/>
                    <a:lumOff val="60000"/>
                  </a:schemeClr>
                </a:solidFill>
                <a:latin typeface="Perpetua" panose="02020502060401020303" pitchFamily="18" charset="0"/>
              </a:rPr>
              <a:t>Missions – Uganada</a:t>
            </a:r>
            <a:r>
              <a:rPr lang="it-IT" sz="2800" dirty="0">
                <a:solidFill>
                  <a:schemeClr val="tx2">
                    <a:lumMod val="40000"/>
                    <a:lumOff val="60000"/>
                  </a:schemeClr>
                </a:solidFill>
                <a:latin typeface="Perpetua" panose="02020502060401020303" pitchFamily="18" charset="0"/>
              </a:rPr>
              <a:t>, Fort Babine, Guatemala, Romania &amp; </a:t>
            </a:r>
            <a:r>
              <a:rPr lang="it-IT" sz="2800" dirty="0" smtClean="0">
                <a:solidFill>
                  <a:schemeClr val="tx2">
                    <a:lumMod val="40000"/>
                    <a:lumOff val="60000"/>
                  </a:schemeClr>
                </a:solidFill>
                <a:latin typeface="Perpetua" panose="02020502060401020303" pitchFamily="18" charset="0"/>
              </a:rPr>
              <a:t>Israel</a:t>
            </a:r>
          </a:p>
          <a:p>
            <a:pPr lvl="1"/>
            <a:r>
              <a:rPr lang="en-US" sz="2800" dirty="0" smtClean="0">
                <a:solidFill>
                  <a:schemeClr val="tx2">
                    <a:lumMod val="40000"/>
                    <a:lumOff val="60000"/>
                  </a:schemeClr>
                </a:solidFill>
                <a:latin typeface="Perpetua" panose="02020502060401020303" pitchFamily="18" charset="0"/>
              </a:rPr>
              <a:t>Habitat for Humanity - Hawaii</a:t>
            </a:r>
          </a:p>
          <a:p>
            <a:pPr lvl="1"/>
            <a:r>
              <a:rPr lang="en-US" sz="2800" dirty="0" smtClean="0">
                <a:solidFill>
                  <a:schemeClr val="tx2">
                    <a:lumMod val="40000"/>
                    <a:lumOff val="60000"/>
                  </a:schemeClr>
                </a:solidFill>
                <a:latin typeface="Perpetua" panose="02020502060401020303" pitchFamily="18" charset="0"/>
              </a:rPr>
              <a:t>Urban Plunge (DTES)</a:t>
            </a:r>
          </a:p>
        </p:txBody>
      </p:sp>
    </p:spTree>
    <p:extLst>
      <p:ext uri="{BB962C8B-B14F-4D97-AF65-F5344CB8AC3E}">
        <p14:creationId xmlns:p14="http://schemas.microsoft.com/office/powerpoint/2010/main" val="103765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3">
                                            <p:txEl>
                                              <p:pRg st="2" end="2"/>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0" dur="500"/>
                                        <p:tgtEl>
                                          <p:spTgt spid="3">
                                            <p:txEl>
                                              <p:pRg st="3" end="3"/>
                                            </p:txEl>
                                          </p:spTgt>
                                        </p:tgtEl>
                                      </p:cBhvr>
                                    </p:animEffect>
                                  </p:childTnLst>
                                </p:cTn>
                              </p:par>
                              <p:par>
                                <p:cTn id="51" presetID="53" presetClass="entr" presetSubtype="16"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p:cTn id="5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609600"/>
            <a:ext cx="9905999" cy="905691"/>
          </a:xfrm>
        </p:spPr>
        <p:txBody>
          <a:bodyPr/>
          <a:lstStyle/>
          <a:p>
            <a:r>
              <a:rPr lang="en-US" b="1" dirty="0" err="1" smtClean="0">
                <a:solidFill>
                  <a:schemeClr val="bg1"/>
                </a:solidFill>
                <a:latin typeface="Perpetua" panose="02020502060401020303" pitchFamily="18" charset="0"/>
                <a:ea typeface="Segoe UI Black" panose="020B0A02040204020203" pitchFamily="34" charset="0"/>
              </a:rPr>
              <a:t>Twu</a:t>
            </a:r>
            <a:r>
              <a:rPr lang="en-US" b="1" dirty="0" smtClean="0">
                <a:solidFill>
                  <a:schemeClr val="bg1"/>
                </a:solidFill>
                <a:latin typeface="Perpetua" panose="02020502060401020303" pitchFamily="18" charset="0"/>
                <a:ea typeface="Segoe UI Black" panose="020B0A02040204020203" pitchFamily="34" charset="0"/>
              </a:rPr>
              <a:t> travel study destinations in 2020</a:t>
            </a:r>
            <a:endParaRPr lang="en-US" b="1" dirty="0">
              <a:solidFill>
                <a:schemeClr val="bg1"/>
              </a:solidFill>
              <a:latin typeface="Perpetua" panose="02020502060401020303" pitchFamily="18" charset="0"/>
              <a:ea typeface="Segoe UI Black" panose="020B0A02040204020203" pitchFamily="34" charset="0"/>
            </a:endParaRPr>
          </a:p>
        </p:txBody>
      </p:sp>
      <p:pic>
        <p:nvPicPr>
          <p:cNvPr id="12" name="Picture Placeholder 11"/>
          <p:cNvPicPr>
            <a:picLocks noGrp="1" noChangeAspect="1"/>
          </p:cNvPicPr>
          <p:nvPr>
            <p:ph type="pic" idx="15"/>
          </p:nvPr>
        </p:nvPicPr>
        <p:blipFill>
          <a:blip r:embed="rId2"/>
          <a:srcRect t="18207" b="18207"/>
          <a:stretch>
            <a:fillRect/>
          </a:stretch>
        </p:blipFill>
        <p:spPr>
          <a:xfrm>
            <a:off x="1128434" y="1636766"/>
            <a:ext cx="3195240" cy="1524000"/>
          </a:xfrm>
          <a:prstGeom prst="rect">
            <a:avLst/>
          </a:prstGeom>
        </p:spPr>
      </p:pic>
      <p:pic>
        <p:nvPicPr>
          <p:cNvPr id="13" name="Picture Placeholder 12"/>
          <p:cNvPicPr>
            <a:picLocks noGrp="1" noChangeAspect="1"/>
          </p:cNvPicPr>
          <p:nvPr>
            <p:ph type="pic" idx="21"/>
          </p:nvPr>
        </p:nvPicPr>
        <p:blipFill>
          <a:blip r:embed="rId3"/>
          <a:srcRect t="18238" b="18238"/>
          <a:stretch>
            <a:fillRect/>
          </a:stretch>
        </p:blipFill>
        <p:spPr>
          <a:xfrm>
            <a:off x="4486133" y="1636766"/>
            <a:ext cx="3198940" cy="1524000"/>
          </a:xfrm>
          <a:prstGeom prst="rect">
            <a:avLst/>
          </a:prstGeom>
        </p:spPr>
      </p:pic>
      <p:pic>
        <p:nvPicPr>
          <p:cNvPr id="14" name="Picture Placeholder 13"/>
          <p:cNvPicPr>
            <a:picLocks noGrp="1" noChangeAspect="1"/>
          </p:cNvPicPr>
          <p:nvPr>
            <p:ph type="pic" idx="22"/>
          </p:nvPr>
        </p:nvPicPr>
        <p:blipFill>
          <a:blip r:embed="rId4"/>
          <a:srcRect t="18207" b="18207"/>
          <a:stretch>
            <a:fillRect/>
          </a:stretch>
        </p:blipFill>
        <p:spPr>
          <a:xfrm>
            <a:off x="7836013" y="1636762"/>
            <a:ext cx="3194969" cy="1524000"/>
          </a:xfrm>
          <a:prstGeom prst="rect">
            <a:avLst/>
          </a:prstGeom>
        </p:spPr>
      </p:pic>
      <p:pic>
        <p:nvPicPr>
          <p:cNvPr id="24" name="Picture 23"/>
          <p:cNvPicPr>
            <a:picLocks noChangeAspect="1"/>
          </p:cNvPicPr>
          <p:nvPr/>
        </p:nvPicPr>
        <p:blipFill>
          <a:blip r:embed="rId5"/>
          <a:stretch>
            <a:fillRect/>
          </a:stretch>
        </p:blipFill>
        <p:spPr>
          <a:xfrm>
            <a:off x="1019026" y="3282241"/>
            <a:ext cx="3414056" cy="1743607"/>
          </a:xfrm>
          <a:prstGeom prst="rect">
            <a:avLst/>
          </a:prstGeom>
        </p:spPr>
      </p:pic>
      <p:pic>
        <p:nvPicPr>
          <p:cNvPr id="25" name="Picture 24"/>
          <p:cNvPicPr>
            <a:picLocks noChangeAspect="1"/>
          </p:cNvPicPr>
          <p:nvPr/>
        </p:nvPicPr>
        <p:blipFill>
          <a:blip r:embed="rId6"/>
          <a:stretch>
            <a:fillRect/>
          </a:stretch>
        </p:blipFill>
        <p:spPr>
          <a:xfrm>
            <a:off x="4384334" y="3282241"/>
            <a:ext cx="3420152" cy="1743607"/>
          </a:xfrm>
          <a:prstGeom prst="rect">
            <a:avLst/>
          </a:prstGeom>
        </p:spPr>
      </p:pic>
      <p:pic>
        <p:nvPicPr>
          <p:cNvPr id="26" name="Picture 25"/>
          <p:cNvPicPr>
            <a:picLocks noChangeAspect="1"/>
          </p:cNvPicPr>
          <p:nvPr/>
        </p:nvPicPr>
        <p:blipFill>
          <a:blip r:embed="rId7"/>
          <a:stretch>
            <a:fillRect/>
          </a:stretch>
        </p:blipFill>
        <p:spPr>
          <a:xfrm>
            <a:off x="7726469" y="3282241"/>
            <a:ext cx="3414056" cy="1743607"/>
          </a:xfrm>
          <a:prstGeom prst="rect">
            <a:avLst/>
          </a:prstGeom>
        </p:spPr>
      </p:pic>
      <p:pic>
        <p:nvPicPr>
          <p:cNvPr id="27" name="Picture 26"/>
          <p:cNvPicPr>
            <a:picLocks noChangeAspect="1"/>
          </p:cNvPicPr>
          <p:nvPr/>
        </p:nvPicPr>
        <p:blipFill>
          <a:blip r:embed="rId8"/>
          <a:stretch>
            <a:fillRect/>
          </a:stretch>
        </p:blipFill>
        <p:spPr>
          <a:xfrm>
            <a:off x="2680950" y="5025848"/>
            <a:ext cx="3420152" cy="1743607"/>
          </a:xfrm>
          <a:prstGeom prst="rect">
            <a:avLst/>
          </a:prstGeom>
        </p:spPr>
      </p:pic>
      <p:pic>
        <p:nvPicPr>
          <p:cNvPr id="28" name="Picture 27"/>
          <p:cNvPicPr>
            <a:picLocks noChangeAspect="1"/>
          </p:cNvPicPr>
          <p:nvPr/>
        </p:nvPicPr>
        <p:blipFill>
          <a:blip r:embed="rId9"/>
          <a:stretch>
            <a:fillRect/>
          </a:stretch>
        </p:blipFill>
        <p:spPr>
          <a:xfrm>
            <a:off x="6052354" y="5025847"/>
            <a:ext cx="3414056" cy="1743607"/>
          </a:xfrm>
          <a:prstGeom prst="rect">
            <a:avLst/>
          </a:prstGeom>
        </p:spPr>
      </p:pic>
    </p:spTree>
    <p:extLst>
      <p:ext uri="{BB962C8B-B14F-4D97-AF65-F5344CB8AC3E}">
        <p14:creationId xmlns:p14="http://schemas.microsoft.com/office/powerpoint/2010/main" val="63099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10445341" cy="1197219"/>
          </a:xfrm>
        </p:spPr>
        <p:txBody>
          <a:bodyPr>
            <a:normAutofit/>
          </a:bodyPr>
          <a:lstStyle/>
          <a:p>
            <a:r>
              <a:rPr lang="en-US" sz="3200" dirty="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Travel safety tips – </a:t>
            </a:r>
            <a:r>
              <a:rPr lang="en-US" sz="3200" dirty="0" smtClean="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Why have this training</a:t>
            </a:r>
            <a:endParaRPr lang="en-US" sz="3200" dirty="0"/>
          </a:p>
        </p:txBody>
      </p:sp>
      <p:sp>
        <p:nvSpPr>
          <p:cNvPr id="3" name="Content Placeholder 2"/>
          <p:cNvSpPr>
            <a:spLocks noGrp="1"/>
          </p:cNvSpPr>
          <p:nvPr>
            <p:ph idx="1"/>
          </p:nvPr>
        </p:nvSpPr>
        <p:spPr/>
        <p:txBody>
          <a:bodyPr/>
          <a:lstStyle/>
          <a:p>
            <a:pPr marL="0" indent="0">
              <a:buNone/>
            </a:pPr>
            <a:r>
              <a:rPr lang="en-US" sz="3600" dirty="0" smtClean="0">
                <a:solidFill>
                  <a:schemeClr val="tx2"/>
                </a:solidFill>
                <a:latin typeface="Perpetua" panose="02020502060401020303" pitchFamily="18" charset="0"/>
              </a:rPr>
              <a:t>Because you are traveling </a:t>
            </a:r>
            <a:r>
              <a:rPr lang="en-US" sz="3600" dirty="0">
                <a:solidFill>
                  <a:schemeClr val="tx2"/>
                </a:solidFill>
                <a:latin typeface="Perpetua" panose="02020502060401020303" pitchFamily="18" charset="0"/>
              </a:rPr>
              <a:t>to an international </a:t>
            </a:r>
            <a:r>
              <a:rPr lang="en-US" sz="3600" dirty="0" smtClean="0">
                <a:solidFill>
                  <a:schemeClr val="tx2"/>
                </a:solidFill>
                <a:latin typeface="Perpetua" panose="02020502060401020303" pitchFamily="18" charset="0"/>
              </a:rPr>
              <a:t>destination </a:t>
            </a:r>
            <a:endParaRPr lang="en-US" sz="3600" dirty="0">
              <a:solidFill>
                <a:schemeClr val="tx2"/>
              </a:solidFill>
              <a:latin typeface="Perpetua" panose="02020502060401020303" pitchFamily="18" charset="0"/>
            </a:endParaRPr>
          </a:p>
          <a:p>
            <a:pPr lvl="1"/>
            <a:r>
              <a:rPr lang="en-US" sz="2800" dirty="0">
                <a:solidFill>
                  <a:schemeClr val="tx2"/>
                </a:solidFill>
                <a:latin typeface="Perpetua" panose="02020502060401020303" pitchFamily="18" charset="0"/>
              </a:rPr>
              <a:t>Most </a:t>
            </a:r>
            <a:r>
              <a:rPr lang="en-US" sz="2800" dirty="0" smtClean="0">
                <a:solidFill>
                  <a:schemeClr val="tx2"/>
                </a:solidFill>
                <a:latin typeface="Perpetua" panose="02020502060401020303" pitchFamily="18" charset="0"/>
              </a:rPr>
              <a:t>of you have </a:t>
            </a:r>
            <a:r>
              <a:rPr lang="en-US" sz="2800" dirty="0">
                <a:solidFill>
                  <a:schemeClr val="tx2"/>
                </a:solidFill>
                <a:latin typeface="Perpetua" panose="02020502060401020303" pitchFamily="18" charset="0"/>
              </a:rPr>
              <a:t>never been to the country or </a:t>
            </a:r>
            <a:r>
              <a:rPr lang="en-US" sz="2800" dirty="0" smtClean="0">
                <a:solidFill>
                  <a:schemeClr val="tx2"/>
                </a:solidFill>
                <a:latin typeface="Perpetua" panose="02020502060401020303" pitchFamily="18" charset="0"/>
              </a:rPr>
              <a:t>city before</a:t>
            </a:r>
            <a:endParaRPr lang="en-US" sz="2800" dirty="0">
              <a:solidFill>
                <a:schemeClr val="tx2"/>
              </a:solidFill>
              <a:latin typeface="Perpetua" panose="02020502060401020303" pitchFamily="18" charset="0"/>
            </a:endParaRPr>
          </a:p>
          <a:p>
            <a:pPr lvl="1"/>
            <a:r>
              <a:rPr lang="en-US" sz="2800" dirty="0" smtClean="0">
                <a:solidFill>
                  <a:schemeClr val="tx2"/>
                </a:solidFill>
                <a:latin typeface="Perpetua" panose="02020502060401020303" pitchFamily="18" charset="0"/>
              </a:rPr>
              <a:t>Each location is unique</a:t>
            </a:r>
          </a:p>
          <a:p>
            <a:pPr lvl="1"/>
            <a:r>
              <a:rPr lang="en-US" sz="2800" dirty="0" smtClean="0">
                <a:solidFill>
                  <a:schemeClr val="tx2"/>
                </a:solidFill>
                <a:latin typeface="Perpetua" panose="02020502060401020303" pitchFamily="18" charset="0"/>
              </a:rPr>
              <a:t>Threat levels can change quickly and without warning</a:t>
            </a:r>
            <a:endParaRPr lang="en-US" sz="2800" dirty="0">
              <a:solidFill>
                <a:schemeClr val="tx2"/>
              </a:solidFill>
              <a:latin typeface="Perpetua" panose="02020502060401020303" pitchFamily="18" charset="0"/>
            </a:endParaRPr>
          </a:p>
          <a:p>
            <a:endParaRPr lang="en-US" dirty="0"/>
          </a:p>
        </p:txBody>
      </p:sp>
    </p:spTree>
    <p:extLst>
      <p:ext uri="{BB962C8B-B14F-4D97-AF65-F5344CB8AC3E}">
        <p14:creationId xmlns:p14="http://schemas.microsoft.com/office/powerpoint/2010/main" val="218892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853" y="291946"/>
            <a:ext cx="9905998" cy="935962"/>
          </a:xfrm>
        </p:spPr>
        <p:txBody>
          <a:bodyPr/>
          <a:lstStyle/>
          <a:p>
            <a:r>
              <a:rPr lang="en-US" dirty="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Travel safety </a:t>
            </a:r>
            <a:r>
              <a:rPr lang="en-US" dirty="0" smtClean="0">
                <a:solidFill>
                  <a:schemeClr val="accent5">
                    <a:lumMod val="50000"/>
                  </a:schemeClr>
                </a:solidFill>
                <a:latin typeface="Perpetua Titling MT" panose="02020502060505020804" pitchFamily="18" charset="0"/>
                <a:ea typeface="Microsoft Himalaya" panose="01010100010101010101" pitchFamily="2" charset="0"/>
                <a:cs typeface="Microsoft Himalaya" panose="01010100010101010101" pitchFamily="2" charset="0"/>
              </a:rPr>
              <a:t>tips – general safety</a:t>
            </a:r>
            <a:endParaRPr lang="en-US" dirty="0"/>
          </a:p>
        </p:txBody>
      </p:sp>
      <p:sp>
        <p:nvSpPr>
          <p:cNvPr id="3" name="Content Placeholder 2"/>
          <p:cNvSpPr>
            <a:spLocks noGrp="1"/>
          </p:cNvSpPr>
          <p:nvPr>
            <p:ph idx="1"/>
          </p:nvPr>
        </p:nvSpPr>
        <p:spPr>
          <a:xfrm>
            <a:off x="1141412" y="1227909"/>
            <a:ext cx="9905999" cy="5368834"/>
          </a:xfrm>
        </p:spPr>
        <p:txBody>
          <a:bodyPr>
            <a:normAutofit fontScale="70000" lnSpcReduction="20000"/>
          </a:bodyPr>
          <a:lstStyle/>
          <a:p>
            <a:pPr lvl="0"/>
            <a:r>
              <a:rPr lang="en-US" dirty="0">
                <a:solidFill>
                  <a:schemeClr val="tx2"/>
                </a:solidFill>
              </a:rPr>
              <a:t>Before </a:t>
            </a:r>
            <a:r>
              <a:rPr lang="en-US" dirty="0" smtClean="0">
                <a:solidFill>
                  <a:schemeClr val="tx2"/>
                </a:solidFill>
              </a:rPr>
              <a:t>departure – Read information on </a:t>
            </a:r>
            <a:r>
              <a:rPr lang="en-US" dirty="0">
                <a:solidFill>
                  <a:schemeClr val="tx2"/>
                </a:solidFill>
              </a:rPr>
              <a:t>your specific travel destination(s) as it relates to crime, safety &amp; security, religious conflicts, regional issues, receptivity to foreigners, known criminal issues, and other relevant topics. This will help familiarize yourself with major risks that you may not be particularly accustomed to. Additionally, you should consult with your in-country host as a source of information on this topic.</a:t>
            </a:r>
          </a:p>
          <a:p>
            <a:pPr lvl="0"/>
            <a:r>
              <a:rPr lang="en-US" dirty="0">
                <a:solidFill>
                  <a:schemeClr val="tx2"/>
                </a:solidFill>
              </a:rPr>
              <a:t>Make sure that you have the necessary means to contact the local police. Be aware of your surroundings at all times and maintain a low profile. Avoid divulging information to strangers about you or your group. Practice extreme caution and take a guarded </a:t>
            </a:r>
            <a:r>
              <a:rPr lang="en-US" dirty="0" smtClean="0">
                <a:solidFill>
                  <a:schemeClr val="tx2"/>
                </a:solidFill>
              </a:rPr>
              <a:t>approach (i.e. Luggage Scam)</a:t>
            </a:r>
            <a:endParaRPr lang="en-US" dirty="0">
              <a:solidFill>
                <a:schemeClr val="tx2"/>
              </a:solidFill>
            </a:endParaRPr>
          </a:p>
          <a:p>
            <a:pPr lvl="0"/>
            <a:r>
              <a:rPr lang="en-US" dirty="0">
                <a:solidFill>
                  <a:schemeClr val="tx2"/>
                </a:solidFill>
              </a:rPr>
              <a:t>If you suspect that you are being followed, avoid isolated areas. Proceed toward a public area or a police station. If you encounter robbers, do not attempt to struggle or fight them. Give up your personal property rather than putting your life at risk.</a:t>
            </a:r>
          </a:p>
          <a:p>
            <a:pPr lvl="0"/>
            <a:r>
              <a:rPr lang="en-US" dirty="0">
                <a:solidFill>
                  <a:schemeClr val="tx2"/>
                </a:solidFill>
              </a:rPr>
              <a:t>Limit or eliminate the adornment of expensive jewelry. Additionally, familiarize yourself with the local customs as they relate to dress. Some cultures may dictate that you wear pants or long dresses/skirts/shirts, limit the use of makeup, etc. Review resources online and consult with your in-country host to obtain more information on this topic.</a:t>
            </a:r>
          </a:p>
          <a:p>
            <a:r>
              <a:rPr lang="en-US" dirty="0">
                <a:solidFill>
                  <a:schemeClr val="tx2"/>
                </a:solidFill>
              </a:rPr>
              <a:t>Transportation and infrastructure in other countries is often very different from that of </a:t>
            </a:r>
            <a:r>
              <a:rPr lang="en-US" dirty="0" smtClean="0">
                <a:solidFill>
                  <a:schemeClr val="tx2"/>
                </a:solidFill>
              </a:rPr>
              <a:t>Canada. </a:t>
            </a:r>
            <a:r>
              <a:rPr lang="en-US" dirty="0">
                <a:solidFill>
                  <a:schemeClr val="tx2"/>
                </a:solidFill>
              </a:rPr>
              <a:t>Familiarize yourself with local road laws, practices, and conditions (e.g., which side and direction vehicles travel; general driving practices of the local population). Public transportation such as taxis, buses, and trains may or may not be safe.</a:t>
            </a:r>
          </a:p>
        </p:txBody>
      </p:sp>
    </p:spTree>
    <p:extLst>
      <p:ext uri="{BB962C8B-B14F-4D97-AF65-F5344CB8AC3E}">
        <p14:creationId xmlns:p14="http://schemas.microsoft.com/office/powerpoint/2010/main" val="394358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1193</TotalTime>
  <Words>738</Words>
  <Application>Microsoft Office PowerPoint</Application>
  <PresentationFormat>Widescreen</PresentationFormat>
  <Paragraphs>74</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Microsoft Himalaya</vt:lpstr>
      <vt:lpstr>Perpetua</vt:lpstr>
      <vt:lpstr>Perpetua Titling MT</vt:lpstr>
      <vt:lpstr>Segoe UI Black</vt:lpstr>
      <vt:lpstr>Trebuchet MS</vt:lpstr>
      <vt:lpstr>Tw Cen MT</vt:lpstr>
      <vt:lpstr>Wingdings</vt:lpstr>
      <vt:lpstr>Circuit</vt:lpstr>
      <vt:lpstr>Travel safety tips</vt:lpstr>
      <vt:lpstr>Travel safety tips – acknowledgement </vt:lpstr>
      <vt:lpstr>Definition of a crisis</vt:lpstr>
      <vt:lpstr>Types of domestic &amp; international crisis</vt:lpstr>
      <vt:lpstr>Travel safety tips – two assumptions</vt:lpstr>
      <vt:lpstr>Travel safety tips – TWU Programs</vt:lpstr>
      <vt:lpstr>Twu travel study destinations in 2020</vt:lpstr>
      <vt:lpstr>Travel safety tips – Why have this training</vt:lpstr>
      <vt:lpstr>Travel safety tips – general safety</vt:lpstr>
      <vt:lpstr>5 important security take-a-ways</vt:lpstr>
      <vt:lpstr>Travel safety tips – be prepared for anything!</vt:lpstr>
      <vt:lpstr>Travel safety tips – TWU SAFE APP</vt:lpstr>
      <vt:lpstr>THANK YOU for coming!</vt:lpstr>
    </vt:vector>
  </TitlesOfParts>
  <Company>TWU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safety tips</dc:title>
  <dc:creator>Derek Adams</dc:creator>
  <cp:lastModifiedBy>Carrie Paproski</cp:lastModifiedBy>
  <cp:revision>31</cp:revision>
  <dcterms:created xsi:type="dcterms:W3CDTF">2020-01-23T05:28:32Z</dcterms:created>
  <dcterms:modified xsi:type="dcterms:W3CDTF">2020-01-28T20:11:03Z</dcterms:modified>
</cp:coreProperties>
</file>