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67" r:id="rId3"/>
    <p:sldId id="266" r:id="rId4"/>
    <p:sldId id="268" r:id="rId5"/>
    <p:sldId id="269" r:id="rId6"/>
    <p:sldId id="303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D91DD-8008-453A-B8BE-E656E7BE341A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A8E46-BF8C-49CC-94FC-8807DE5FA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80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30EC93-0D1A-4D07-820C-E710F5D0E35C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57840EB-E1D9-4102-B230-67E8E870D2D0}" type="datetimeFigureOut">
              <a:rPr lang="en-CA" smtClean="0"/>
              <a:t>2015-10-14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essment.uconn.edu/docs/HowToWriteObjectivesOutcome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Verbs, Glorious Verbs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A Resource for Writing Learning Objectives 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2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Simple Outcomes Verbs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403964"/>
              </p:ext>
            </p:extLst>
          </p:nvPr>
        </p:nvGraphicFramePr>
        <p:xfrm>
          <a:off x="1827098" y="1582215"/>
          <a:ext cx="4880204" cy="48131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6870"/>
                <a:gridCol w="1201916"/>
                <a:gridCol w="1221418"/>
              </a:tblGrid>
              <a:tr h="215115">
                <a:tc>
                  <a:txBody>
                    <a:bodyPr/>
                    <a:lstStyle/>
                    <a:p>
                      <a:pPr marL="1408430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Psychomotor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257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Cognitive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Affective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1510">
                <a:tc>
                  <a:txBody>
                    <a:bodyPr/>
                    <a:lstStyle/>
                    <a:p>
                      <a:pPr>
                        <a:lnSpc>
                          <a:spcPts val="1885"/>
                        </a:lnSpc>
                        <a:spcAft>
                          <a:spcPts val="0"/>
                        </a:spcAft>
                        <a:tabLst>
                          <a:tab pos="1262380" algn="l"/>
                        </a:tabLst>
                      </a:pPr>
                      <a:r>
                        <a:rPr lang="en-US" sz="1100" dirty="0">
                          <a:effectLst/>
                        </a:rPr>
                        <a:t>	 Demonstrate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Cite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545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Accommodate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54956">
                <a:tc>
                  <a:txBody>
                    <a:bodyPr/>
                    <a:lstStyle/>
                    <a:p>
                      <a:pPr marL="132651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Distinguish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Copy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5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Ask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132651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Complete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Define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Describe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8932">
                <a:tc>
                  <a:txBody>
                    <a:bodyPr/>
                    <a:lstStyle/>
                    <a:p>
                      <a:pPr marL="4102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Hear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Explain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Follow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132651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Identify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Identify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Give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8932">
                <a:tc>
                  <a:txBody>
                    <a:bodyPr/>
                    <a:lstStyle/>
                    <a:p>
                      <a:pPr marL="132651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Locate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Indicate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Hold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43815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Move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Itemize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Identify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132651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Practice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Label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Listen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5894">
                <a:tc>
                  <a:txBody>
                    <a:bodyPr/>
                    <a:lstStyle/>
                    <a:p>
                      <a:pPr marL="132651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Point</a:t>
                      </a:r>
                      <a:r>
                        <a:rPr lang="en-US" sz="1100" spc="-25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to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List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Locate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44196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Press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Locate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5894">
                <a:tc>
                  <a:txBody>
                    <a:bodyPr/>
                    <a:lstStyle/>
                    <a:p>
                      <a:pPr marL="348615" algn="ctr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Pull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Match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Point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410845" algn="ctr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Push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Respond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2301">
                <a:tc>
                  <a:txBody>
                    <a:bodyPr/>
                    <a:lstStyle/>
                    <a:p>
                      <a:pPr marL="330835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See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Select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0425">
                <a:tc>
                  <a:txBody>
                    <a:bodyPr/>
                    <a:lstStyle/>
                    <a:p>
                      <a:pPr marL="1326515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Select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Outline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132651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Set</a:t>
                      </a:r>
                      <a:r>
                        <a:rPr lang="en-US" sz="1100" spc="-90" dirty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up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Quote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679">
                <a:tc>
                  <a:txBody>
                    <a:bodyPr/>
                    <a:lstStyle/>
                    <a:p>
                      <a:pPr marL="4610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Show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Recite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8932">
                <a:tc>
                  <a:txBody>
                    <a:bodyPr/>
                    <a:lstStyle/>
                    <a:p>
                      <a:pPr marL="132651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Specify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Recognize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5894">
                <a:tc>
                  <a:txBody>
                    <a:bodyPr/>
                    <a:lstStyle/>
                    <a:p>
                      <a:pPr marL="378460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Sort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Respond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 marL="13233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Touch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Reproduce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Repeat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0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Report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0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Restate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8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Select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5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5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Specify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Translate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7213" y="1582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620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2063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66130"/>
          </a:xfrm>
        </p:spPr>
        <p:txBody>
          <a:bodyPr/>
          <a:lstStyle/>
          <a:p>
            <a:r>
              <a:rPr lang="en-CA" dirty="0" smtClean="0"/>
              <a:t>Intermediate Outcomes Verbs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607946"/>
              </p:ext>
            </p:extLst>
          </p:nvPr>
        </p:nvGraphicFramePr>
        <p:xfrm>
          <a:off x="2195736" y="1340767"/>
          <a:ext cx="4176463" cy="5468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8152"/>
                <a:gridCol w="1224136"/>
                <a:gridCol w="1584175"/>
              </a:tblGrid>
              <a:tr h="155985">
                <a:tc>
                  <a:txBody>
                    <a:bodyPr/>
                    <a:lstStyle/>
                    <a:p>
                      <a:pPr marL="1422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Psychomotor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Cognitive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16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Affective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8893">
                <a:tc>
                  <a:txBody>
                    <a:bodyPr/>
                    <a:lstStyle/>
                    <a:p>
                      <a:pPr marL="55245" marR="603250">
                        <a:lnSpc>
                          <a:spcPct val="102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Assemble </a:t>
                      </a:r>
                      <a:r>
                        <a:rPr lang="en-US" sz="800" dirty="0" smtClean="0">
                          <a:effectLst/>
                        </a:rPr>
                        <a:t>Activate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6990" marR="407670" indent="-6350">
                        <a:lnSpc>
                          <a:spcPct val="102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Apply 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46990" marR="407670" indent="-6350">
                        <a:lnSpc>
                          <a:spcPct val="102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Convert </a:t>
                      </a:r>
                      <a:r>
                        <a:rPr lang="en-US" sz="800" dirty="0">
                          <a:effectLst/>
                        </a:rPr>
                        <a:t>Demonstrate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422910" indent="5715">
                        <a:lnSpc>
                          <a:spcPct val="102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Assist 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38100" marR="422910" indent="5715">
                        <a:lnSpc>
                          <a:spcPct val="102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Approve </a:t>
                      </a:r>
                    </a:p>
                    <a:p>
                      <a:pPr marL="38100" marR="422910" indent="5715">
                        <a:lnSpc>
                          <a:spcPct val="102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Choose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55891">
                <a:tc>
                  <a:txBody>
                    <a:bodyPr/>
                    <a:lstStyle/>
                    <a:p>
                      <a:pPr marL="55245" marR="603250" indent="0" algn="l" defTabSz="914400" rtl="0" eaLnBrk="1" fontAlgn="auto" latinLnBrk="0" hangingPunct="1">
                        <a:lnSpc>
                          <a:spcPct val="102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</a:rPr>
                        <a:t> </a:t>
                      </a:r>
                      <a:r>
                        <a:rPr lang="en-US" sz="800" spc="10" dirty="0" smtClean="0">
                          <a:effectLst/>
                        </a:rPr>
                        <a:t>Adjust</a:t>
                      </a:r>
                      <a:endParaRPr lang="en-CA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92306">
                <a:tc>
                  <a:txBody>
                    <a:bodyPr/>
                    <a:lstStyle/>
                    <a:p>
                      <a:pPr marL="64135" marR="643890">
                        <a:lnSpc>
                          <a:spcPct val="103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Build Calibrate Close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 marR="51054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Distinguish Draft 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55245" marR="51054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Dramatize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Commend</a:t>
                      </a:r>
                      <a:endParaRPr lang="en-CA" sz="800" dirty="0">
                        <a:effectLst/>
                      </a:endParaRPr>
                    </a:p>
                    <a:p>
                      <a:pPr marL="55245" marR="352425">
                        <a:lnSpc>
                          <a:spcPct val="103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Complete Comply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9878">
                <a:tc>
                  <a:txBody>
                    <a:bodyPr/>
                    <a:lstStyle/>
                    <a:p>
                      <a:pPr marL="55245" marR="602615" indent="2540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Construct Copy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marR="737235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Draw Employ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Conform</a:t>
                      </a:r>
                      <a:endParaRPr lang="en-CA" sz="800">
                        <a:effectLst/>
                      </a:endParaRPr>
                    </a:p>
                    <a:p>
                      <a:pPr marL="520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Describe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524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Demonstrate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Estimate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Form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524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Disassemble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Explain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Follow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Disconnect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Extend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Initiate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524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Draw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Generalize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Invite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Duplicate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Give</a:t>
                      </a:r>
                      <a:r>
                        <a:rPr lang="en-US" sz="800" spc="7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Example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Join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5092">
                <a:tc>
                  <a:txBody>
                    <a:bodyPr/>
                    <a:lstStyle/>
                    <a:p>
                      <a:pPr marL="58420" marR="726440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Execute Fasten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marR="642620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Illustrate Infer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marR="439420" indent="-635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Justify 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52070" marR="439420" indent="-635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Perform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Fix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Operate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Practice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Grasp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Paraphrase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Propose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0945">
                <a:tc>
                  <a:txBody>
                    <a:bodyPr/>
                    <a:lstStyle/>
                    <a:p>
                      <a:pPr marL="58420" marR="831215">
                        <a:lnSpc>
                          <a:spcPct val="102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Insert 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58420" marR="831215">
                        <a:lnSpc>
                          <a:spcPct val="102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Lift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marR="718820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Predict Prepare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Share</a:t>
                      </a:r>
                      <a:endParaRPr lang="en-CA" sz="800">
                        <a:effectLst/>
                      </a:endParaRPr>
                    </a:p>
                    <a:p>
                      <a:pPr marL="520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Study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</a:rPr>
                        <a:t>Locate</a:t>
                      </a:r>
                      <a:endParaRPr lang="en-CA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Rewrite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Work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Loosen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Schedule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Load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Summarize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Manipulate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Use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Measure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 marR="0" indent="0" algn="l" defTabSz="914400" rtl="0" eaLnBrk="1" fontAlgn="auto" latinLnBrk="0" hangingPunct="1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</a:rPr>
                        <a:t>Open Operate</a:t>
                      </a:r>
                      <a:endParaRPr lang="en-CA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Perform </a:t>
                      </a:r>
                      <a:r>
                        <a:rPr lang="en-US" sz="800" baseline="0" dirty="0" smtClean="0">
                          <a:effectLst/>
                        </a:rPr>
                        <a:t> R</a:t>
                      </a:r>
                      <a:r>
                        <a:rPr lang="en-US" sz="800" dirty="0" smtClean="0">
                          <a:effectLst/>
                        </a:rPr>
                        <a:t>emove 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Replace   Rotate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842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Set    Slide 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969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Signal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651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Tighten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96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Trace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969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Turn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1890">
                <a:tc>
                  <a:txBody>
                    <a:bodyPr/>
                    <a:lstStyle/>
                    <a:p>
                      <a:pPr marL="596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Twist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17788" y="-81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617788" y="-815975"/>
            <a:ext cx="3175" cy="193675"/>
            <a:chOff x="0" y="0"/>
            <a:chExt cx="5" cy="305"/>
          </a:xfrm>
        </p:grpSpPr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3" y="3"/>
              <a:ext cx="2" cy="300"/>
              <a:chOff x="3" y="3"/>
              <a:chExt cx="2" cy="300"/>
            </a:xfrm>
          </p:grpSpPr>
          <p:sp>
            <p:nvSpPr>
              <p:cNvPr id="8" name="Freeform 3"/>
              <p:cNvSpPr>
                <a:spLocks/>
              </p:cNvSpPr>
              <p:nvPr/>
            </p:nvSpPr>
            <p:spPr bwMode="auto">
              <a:xfrm>
                <a:off x="3" y="3"/>
                <a:ext cx="2" cy="300"/>
              </a:xfrm>
              <a:custGeom>
                <a:avLst/>
                <a:gdLst>
                  <a:gd name="T0" fmla="+- 0 302 3"/>
                  <a:gd name="T1" fmla="*/ 302 h 300"/>
                  <a:gd name="T2" fmla="+- 0 2 3"/>
                  <a:gd name="T3" fmla="*/ 2 h 30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00">
                    <a:moveTo>
                      <a:pt x="0" y="299"/>
                    </a:moveTo>
                    <a:lnTo>
                      <a:pt x="0" y="-1"/>
                    </a:lnTo>
                  </a:path>
                </a:pathLst>
              </a:custGeom>
              <a:noFill/>
              <a:ln w="2997">
                <a:solidFill>
                  <a:srgbClr val="606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17788" y="-358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Complex Outcomes Verbs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121622"/>
              </p:ext>
            </p:extLst>
          </p:nvPr>
        </p:nvGraphicFramePr>
        <p:xfrm>
          <a:off x="1888191" y="1582230"/>
          <a:ext cx="4758018" cy="48027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8713"/>
                <a:gridCol w="1191131"/>
                <a:gridCol w="1188174"/>
              </a:tblGrid>
              <a:tr h="348941">
                <a:tc>
                  <a:txBody>
                    <a:bodyPr/>
                    <a:lstStyle/>
                    <a:p>
                      <a:pPr marL="1406525"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Psychomotor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1305"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Cognitive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Affective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4742">
                <a:tc>
                  <a:txBody>
                    <a:bodyPr/>
                    <a:lstStyle/>
                    <a:p>
                      <a:pPr marL="48260">
                        <a:lnSpc>
                          <a:spcPts val="1940"/>
                        </a:lnSpc>
                        <a:spcAft>
                          <a:spcPts val="0"/>
                        </a:spcAft>
                        <a:tabLst>
                          <a:tab pos="1261745" algn="l"/>
                        </a:tabLst>
                      </a:pPr>
                      <a:r>
                        <a:rPr lang="en-US" sz="1000" dirty="0">
                          <a:effectLst/>
                        </a:rPr>
                        <a:t>	</a:t>
                      </a:r>
                      <a:r>
                        <a:rPr lang="en-US" sz="1000" dirty="0" smtClean="0">
                          <a:effectLst/>
                        </a:rPr>
                        <a:t>   Devise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41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Assess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50222">
                <a:tc>
                  <a:txBody>
                    <a:bodyPr/>
                    <a:lstStyle/>
                    <a:p>
                      <a:pPr marL="1325880">
                        <a:lnSpc>
                          <a:spcPts val="119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Generate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Analyse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Adapt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2051">
                <a:tc>
                  <a:txBody>
                    <a:bodyPr/>
                    <a:lstStyle/>
                    <a:p>
                      <a:pPr marL="132588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Organize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Compare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Adhere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 marL="37274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Plan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Conclude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Change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0276">
                <a:tc>
                  <a:txBody>
                    <a:bodyPr/>
                    <a:lstStyle/>
                    <a:p>
                      <a:pPr marL="132588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Repair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Contrast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Defend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 marL="46545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Adapt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Convert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Display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416">
                <a:tc>
                  <a:txBody>
                    <a:bodyPr/>
                    <a:lstStyle/>
                    <a:p>
                      <a:pPr marL="132842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Combine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Influence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 marL="132842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Compose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Criticize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Integrate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2051">
                <a:tc>
                  <a:txBody>
                    <a:bodyPr/>
                    <a:lstStyle/>
                    <a:p>
                      <a:pPr marL="132842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Construct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Compose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Mediate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416">
                <a:tc>
                  <a:txBody>
                    <a:bodyPr/>
                    <a:lstStyle/>
                    <a:p>
                      <a:pPr marL="132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Design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Design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Organize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59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Diagram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Revise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2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Discriminate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Solve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Differentiate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Verify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Formulate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Generate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4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Manipulate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2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Modify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2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Organize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Originate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2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Plan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Predict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Prepare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Propose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Rate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3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Select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7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Value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C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87538" y="1582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Verbs </a:t>
            </a:r>
            <a:r>
              <a:rPr lang="en-US" sz="4400" dirty="0"/>
              <a:t>Related to Particular Tasks</a:t>
            </a:r>
            <a:r>
              <a:rPr lang="en-CA" sz="4400" dirty="0"/>
              <a:t/>
            </a:r>
            <a:br>
              <a:rPr lang="en-CA" sz="4400" dirty="0"/>
            </a:br>
            <a:r>
              <a:rPr lang="en-US" dirty="0"/>
              <a:t> 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Producing a Sequence of Words</a:t>
            </a:r>
          </a:p>
          <a:p>
            <a:r>
              <a:rPr lang="en-US" dirty="0"/>
              <a:t>Dealing with two or more </a:t>
            </a:r>
            <a:r>
              <a:rPr lang="en-US" dirty="0" smtClean="0"/>
              <a:t>stimuli</a:t>
            </a:r>
          </a:p>
          <a:p>
            <a:r>
              <a:rPr lang="en-US" dirty="0"/>
              <a:t>Using </a:t>
            </a:r>
            <a:r>
              <a:rPr lang="en-US" dirty="0" smtClean="0"/>
              <a:t>concepts</a:t>
            </a:r>
          </a:p>
          <a:p>
            <a:r>
              <a:rPr lang="en-US" dirty="0"/>
              <a:t>Producing a single isolated </a:t>
            </a:r>
            <a:r>
              <a:rPr lang="en-US" dirty="0" smtClean="0"/>
              <a:t>response</a:t>
            </a:r>
          </a:p>
          <a:p>
            <a:r>
              <a:rPr lang="en-US" dirty="0"/>
              <a:t>Producing a sequence of motion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principles</a:t>
            </a:r>
          </a:p>
          <a:p>
            <a:r>
              <a:rPr lang="en-US" dirty="0"/>
              <a:t>Combining two or more </a:t>
            </a:r>
            <a:r>
              <a:rPr lang="en-US" dirty="0" smtClean="0"/>
              <a:t>principles</a:t>
            </a:r>
            <a:endParaRPr lang="en-CA" dirty="0"/>
          </a:p>
          <a:p>
            <a:r>
              <a:rPr lang="en-US" dirty="0"/>
              <a:t>Information Collection and Processing </a:t>
            </a:r>
            <a:r>
              <a:rPr lang="en-US" dirty="0" smtClean="0"/>
              <a:t>Work</a:t>
            </a:r>
          </a:p>
          <a:p>
            <a:r>
              <a:rPr lang="en-CA" dirty="0"/>
              <a:t>Decision-making Work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22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Producing a Sequence of Words 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sz="2800" dirty="0"/>
              <a:t>to cite</a:t>
            </a:r>
            <a:endParaRPr lang="en-CA" sz="2800" dirty="0"/>
          </a:p>
          <a:p>
            <a:pPr lvl="1"/>
            <a:r>
              <a:rPr lang="en-US" sz="2800" dirty="0"/>
              <a:t>to copy</a:t>
            </a:r>
            <a:endParaRPr lang="en-CA" sz="2800" dirty="0"/>
          </a:p>
          <a:p>
            <a:pPr lvl="1"/>
            <a:r>
              <a:rPr lang="en-US" sz="2800" dirty="0"/>
              <a:t>to enumerate</a:t>
            </a:r>
            <a:endParaRPr lang="en-CA" sz="2800" dirty="0"/>
          </a:p>
          <a:p>
            <a:pPr lvl="1"/>
            <a:r>
              <a:rPr lang="en-US" sz="2800" dirty="0"/>
              <a:t>to letter</a:t>
            </a:r>
            <a:endParaRPr lang="en-CA" sz="2800" dirty="0"/>
          </a:p>
          <a:p>
            <a:pPr lvl="1"/>
            <a:r>
              <a:rPr lang="en-US" sz="2800" dirty="0"/>
              <a:t>to list</a:t>
            </a:r>
            <a:endParaRPr lang="en-CA" sz="2800" dirty="0"/>
          </a:p>
          <a:p>
            <a:pPr lvl="1"/>
            <a:r>
              <a:rPr lang="en-US" sz="2800" dirty="0"/>
              <a:t>to quote</a:t>
            </a:r>
            <a:endParaRPr lang="en-CA" sz="2800" dirty="0"/>
          </a:p>
          <a:p>
            <a:pPr lvl="1"/>
            <a:r>
              <a:rPr lang="en-US" sz="2800" dirty="0"/>
              <a:t>to recite</a:t>
            </a:r>
            <a:endParaRPr lang="en-CA" sz="2800" dirty="0"/>
          </a:p>
          <a:p>
            <a:pPr lvl="1"/>
            <a:r>
              <a:rPr lang="en-US" sz="2800" dirty="0"/>
              <a:t>to record</a:t>
            </a:r>
            <a:endParaRPr lang="en-CA" sz="2800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to reiterate</a:t>
            </a:r>
            <a:endParaRPr lang="en-CA" dirty="0"/>
          </a:p>
          <a:p>
            <a:pPr lvl="0"/>
            <a:r>
              <a:rPr lang="en-US" dirty="0"/>
              <a:t>to repeat</a:t>
            </a:r>
            <a:endParaRPr lang="en-CA" dirty="0"/>
          </a:p>
          <a:p>
            <a:pPr lvl="0"/>
            <a:r>
              <a:rPr lang="en-US" dirty="0"/>
              <a:t>to reproduce</a:t>
            </a:r>
            <a:endParaRPr lang="en-CA" dirty="0"/>
          </a:p>
          <a:p>
            <a:pPr lvl="0"/>
            <a:r>
              <a:rPr lang="en-US" dirty="0"/>
              <a:t>to (re)state</a:t>
            </a:r>
            <a:endParaRPr lang="en-CA" dirty="0"/>
          </a:p>
          <a:p>
            <a:pPr lvl="0"/>
            <a:r>
              <a:rPr lang="en-US" dirty="0"/>
              <a:t>to transcribe</a:t>
            </a:r>
            <a:endParaRPr lang="en-CA" dirty="0"/>
          </a:p>
          <a:p>
            <a:pPr lvl="0"/>
            <a:r>
              <a:rPr lang="en-US" dirty="0"/>
              <a:t>to type</a:t>
            </a:r>
            <a:endParaRPr lang="en-CA" dirty="0"/>
          </a:p>
          <a:p>
            <a:r>
              <a:rPr lang="en-US" dirty="0"/>
              <a:t>to choose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82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>Dealing </a:t>
            </a:r>
            <a:r>
              <a:rPr lang="en-US" sz="4000" dirty="0"/>
              <a:t>with two or more stimuli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/>
              <a:t>to compare</a:t>
            </a:r>
            <a:endParaRPr lang="en-CA" sz="2800" dirty="0"/>
          </a:p>
          <a:p>
            <a:pPr lvl="1"/>
            <a:r>
              <a:rPr lang="en-US" sz="2800" dirty="0"/>
              <a:t>to contrast</a:t>
            </a:r>
            <a:endParaRPr lang="en-CA" sz="2800" dirty="0"/>
          </a:p>
          <a:p>
            <a:pPr lvl="1"/>
            <a:r>
              <a:rPr lang="en-US" sz="2800" dirty="0"/>
              <a:t>to couple</a:t>
            </a:r>
            <a:endParaRPr lang="en-CA" sz="2800" dirty="0"/>
          </a:p>
          <a:p>
            <a:pPr lvl="1"/>
            <a:r>
              <a:rPr lang="en-US" sz="2800" dirty="0"/>
              <a:t>to decide</a:t>
            </a:r>
            <a:endParaRPr lang="en-CA" sz="2800" dirty="0"/>
          </a:p>
          <a:p>
            <a:pPr lvl="1"/>
            <a:r>
              <a:rPr lang="en-US" sz="2800" dirty="0"/>
              <a:t>to detect</a:t>
            </a:r>
            <a:endParaRPr lang="en-CA" sz="2800" dirty="0"/>
          </a:p>
          <a:p>
            <a:pPr lvl="1"/>
            <a:r>
              <a:rPr lang="en-US" sz="2800" dirty="0"/>
              <a:t>to differentiate</a:t>
            </a:r>
            <a:endParaRPr lang="en-CA" sz="2800" dirty="0"/>
          </a:p>
          <a:p>
            <a:pPr lvl="1"/>
            <a:r>
              <a:rPr lang="en-US" sz="2800" dirty="0"/>
              <a:t>to discern</a:t>
            </a:r>
            <a:endParaRPr lang="en-CA" sz="2800" dirty="0"/>
          </a:p>
          <a:p>
            <a:pPr lvl="1"/>
            <a:r>
              <a:rPr lang="en-US" sz="2800" dirty="0"/>
              <a:t>to distinguish</a:t>
            </a:r>
            <a:endParaRPr lang="en-CA" sz="2800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to isolate</a:t>
            </a:r>
            <a:endParaRPr lang="en-CA" dirty="0"/>
          </a:p>
          <a:p>
            <a:pPr lvl="0"/>
            <a:r>
              <a:rPr lang="en-US" dirty="0"/>
              <a:t>to judge</a:t>
            </a:r>
            <a:endParaRPr lang="en-CA" dirty="0"/>
          </a:p>
          <a:p>
            <a:pPr lvl="0"/>
            <a:r>
              <a:rPr lang="en-US" dirty="0"/>
              <a:t>to match</a:t>
            </a:r>
            <a:endParaRPr lang="en-CA" dirty="0"/>
          </a:p>
          <a:p>
            <a:pPr lvl="0"/>
            <a:r>
              <a:rPr lang="en-US" dirty="0"/>
              <a:t>to mate</a:t>
            </a:r>
            <a:endParaRPr lang="en-CA" dirty="0"/>
          </a:p>
          <a:p>
            <a:pPr lvl="0"/>
            <a:r>
              <a:rPr lang="en-US" dirty="0"/>
              <a:t>to pair</a:t>
            </a:r>
            <a:endParaRPr lang="en-CA" dirty="0"/>
          </a:p>
          <a:p>
            <a:pPr lvl="0"/>
            <a:r>
              <a:rPr lang="en-US" dirty="0"/>
              <a:t>to pick</a:t>
            </a:r>
            <a:endParaRPr lang="en-CA" dirty="0"/>
          </a:p>
          <a:p>
            <a:pPr lvl="0"/>
            <a:r>
              <a:rPr lang="en-US" dirty="0"/>
              <a:t>to recognize</a:t>
            </a:r>
            <a:endParaRPr lang="en-CA" dirty="0"/>
          </a:p>
          <a:p>
            <a:pPr lvl="0"/>
            <a:r>
              <a:rPr lang="en-US" dirty="0"/>
              <a:t>to select</a:t>
            </a:r>
            <a:endParaRPr lang="en-CA" dirty="0"/>
          </a:p>
          <a:p>
            <a:pPr marL="11430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6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Using concepts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to allocate</a:t>
            </a:r>
            <a:endParaRPr lang="en-CA" dirty="0"/>
          </a:p>
          <a:p>
            <a:pPr lvl="1"/>
            <a:r>
              <a:rPr lang="en-US" dirty="0"/>
              <a:t>to arrange</a:t>
            </a:r>
            <a:endParaRPr lang="en-CA" dirty="0"/>
          </a:p>
          <a:p>
            <a:pPr lvl="1"/>
            <a:r>
              <a:rPr lang="en-US" dirty="0"/>
              <a:t>to assign</a:t>
            </a:r>
            <a:endParaRPr lang="en-CA" dirty="0"/>
          </a:p>
          <a:p>
            <a:pPr lvl="1"/>
            <a:r>
              <a:rPr lang="en-US" dirty="0"/>
              <a:t>to catalogue</a:t>
            </a:r>
            <a:endParaRPr lang="en-CA" dirty="0"/>
          </a:p>
          <a:p>
            <a:pPr lvl="1"/>
            <a:r>
              <a:rPr lang="en-US" dirty="0"/>
              <a:t>to categorize</a:t>
            </a:r>
            <a:endParaRPr lang="en-CA" dirty="0"/>
          </a:p>
          <a:p>
            <a:pPr lvl="1"/>
            <a:r>
              <a:rPr lang="en-US" dirty="0"/>
              <a:t>to characterize</a:t>
            </a:r>
            <a:endParaRPr lang="en-CA" dirty="0"/>
          </a:p>
          <a:p>
            <a:pPr lvl="1"/>
            <a:r>
              <a:rPr lang="en-US" dirty="0"/>
              <a:t>to classify</a:t>
            </a:r>
            <a:endParaRPr lang="en-CA" dirty="0"/>
          </a:p>
          <a:p>
            <a:pPr lvl="1"/>
            <a:r>
              <a:rPr lang="en-US" dirty="0"/>
              <a:t>to collect</a:t>
            </a:r>
            <a:endParaRPr lang="en-CA" dirty="0"/>
          </a:p>
          <a:p>
            <a:pPr lvl="1"/>
            <a:r>
              <a:rPr lang="en-US" dirty="0"/>
              <a:t>to divide</a:t>
            </a:r>
            <a:endParaRPr lang="en-CA" dirty="0"/>
          </a:p>
          <a:p>
            <a:pPr lvl="1"/>
            <a:r>
              <a:rPr lang="en-US" dirty="0"/>
              <a:t>to file</a:t>
            </a:r>
            <a:endParaRPr lang="en-CA" dirty="0"/>
          </a:p>
          <a:p>
            <a:pPr lvl="1"/>
            <a:r>
              <a:rPr lang="en-US" dirty="0"/>
              <a:t>to </a:t>
            </a:r>
            <a:r>
              <a:rPr lang="en-US" dirty="0" smtClean="0"/>
              <a:t>grade </a:t>
            </a:r>
          </a:p>
          <a:p>
            <a:pPr lvl="1"/>
            <a:r>
              <a:rPr lang="en-US" dirty="0" smtClean="0"/>
              <a:t>to group</a:t>
            </a:r>
            <a:endParaRPr lang="en-CA" dirty="0"/>
          </a:p>
          <a:p>
            <a:pPr marL="114300" indent="0">
              <a:buNone/>
            </a:pPr>
            <a:endParaRPr lang="en-CA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to index</a:t>
            </a:r>
            <a:endParaRPr lang="en-CA" sz="2400" dirty="0"/>
          </a:p>
          <a:p>
            <a:pPr lvl="0"/>
            <a:r>
              <a:rPr lang="en-US" sz="2400" dirty="0"/>
              <a:t>to inventory</a:t>
            </a:r>
            <a:endParaRPr lang="en-CA" sz="2400" dirty="0"/>
          </a:p>
          <a:p>
            <a:pPr lvl="0"/>
            <a:r>
              <a:rPr lang="en-US" sz="2400" dirty="0"/>
              <a:t>to itemize</a:t>
            </a:r>
            <a:endParaRPr lang="en-CA" sz="2400" dirty="0"/>
          </a:p>
          <a:p>
            <a:pPr lvl="0"/>
            <a:r>
              <a:rPr lang="en-US" sz="2400" dirty="0"/>
              <a:t>to order</a:t>
            </a:r>
            <a:endParaRPr lang="en-CA" sz="2400" dirty="0"/>
          </a:p>
          <a:p>
            <a:pPr lvl="0"/>
            <a:r>
              <a:rPr lang="en-US" sz="2400" dirty="0"/>
              <a:t>to rank</a:t>
            </a:r>
            <a:endParaRPr lang="en-CA" sz="2400" dirty="0"/>
          </a:p>
          <a:p>
            <a:pPr lvl="0"/>
            <a:r>
              <a:rPr lang="en-US" sz="2400" dirty="0"/>
              <a:t>to rate</a:t>
            </a:r>
            <a:endParaRPr lang="en-CA" sz="2400" dirty="0"/>
          </a:p>
          <a:p>
            <a:pPr lvl="0"/>
            <a:r>
              <a:rPr lang="en-US" sz="2400" dirty="0"/>
              <a:t>to reject</a:t>
            </a:r>
            <a:endParaRPr lang="en-CA" sz="2400" dirty="0"/>
          </a:p>
          <a:p>
            <a:pPr lvl="0"/>
            <a:r>
              <a:rPr lang="en-US" sz="2400" dirty="0"/>
              <a:t>to screen</a:t>
            </a:r>
            <a:endParaRPr lang="en-CA" sz="2400" dirty="0"/>
          </a:p>
          <a:p>
            <a:pPr lvl="0"/>
            <a:r>
              <a:rPr lang="en-US" sz="2400" dirty="0"/>
              <a:t>to sort</a:t>
            </a:r>
            <a:endParaRPr lang="en-CA" sz="2400" dirty="0"/>
          </a:p>
          <a:p>
            <a:pPr lvl="0"/>
            <a:r>
              <a:rPr lang="en-US" sz="2400" dirty="0"/>
              <a:t>to specify</a:t>
            </a:r>
            <a:endParaRPr lang="en-CA" sz="2400" dirty="0"/>
          </a:p>
          <a:p>
            <a:pPr lvl="0"/>
            <a:r>
              <a:rPr lang="en-US" sz="2400" dirty="0"/>
              <a:t>to survey</a:t>
            </a:r>
            <a:endParaRPr lang="en-CA" sz="2400" dirty="0"/>
          </a:p>
          <a:p>
            <a:pPr lvl="0"/>
            <a:r>
              <a:rPr lang="en-US" sz="2400" dirty="0"/>
              <a:t>to tabulate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31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Producing a single isolated response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000" dirty="0" smtClean="0"/>
              <a:t>to associate</a:t>
            </a:r>
            <a:endParaRPr lang="en-CA" sz="2000" dirty="0" smtClean="0"/>
          </a:p>
          <a:p>
            <a:pPr lvl="1"/>
            <a:r>
              <a:rPr lang="en-US" sz="2000" dirty="0" smtClean="0"/>
              <a:t>to give a word for</a:t>
            </a:r>
            <a:endParaRPr lang="en-CA" sz="2000" dirty="0" smtClean="0"/>
          </a:p>
          <a:p>
            <a:pPr lvl="1"/>
            <a:r>
              <a:rPr lang="en-US" sz="2000" dirty="0" smtClean="0"/>
              <a:t>to grasp (w/ hand)</a:t>
            </a:r>
            <a:endParaRPr lang="en-CA" sz="2000" dirty="0" smtClean="0"/>
          </a:p>
          <a:p>
            <a:pPr lvl="1"/>
            <a:r>
              <a:rPr lang="en-US" sz="2000" dirty="0" smtClean="0"/>
              <a:t>to hold</a:t>
            </a:r>
            <a:endParaRPr lang="en-CA" sz="2000" dirty="0" smtClean="0"/>
          </a:p>
          <a:p>
            <a:pPr lvl="1"/>
            <a:r>
              <a:rPr lang="en-US" sz="2000" dirty="0" smtClean="0"/>
              <a:t>to identify</a:t>
            </a:r>
            <a:endParaRPr lang="en-CA" sz="2000" dirty="0" smtClean="0"/>
          </a:p>
          <a:p>
            <a:pPr lvl="1"/>
            <a:r>
              <a:rPr lang="en-US" sz="2000" dirty="0" smtClean="0"/>
              <a:t>to indicate</a:t>
            </a:r>
            <a:endParaRPr lang="en-CA" sz="2000" dirty="0" smtClean="0"/>
          </a:p>
          <a:p>
            <a:pPr lvl="1"/>
            <a:r>
              <a:rPr lang="en-US" sz="2000" dirty="0" smtClean="0"/>
              <a:t>to label</a:t>
            </a:r>
            <a:endParaRPr lang="en-CA" sz="2000" dirty="0" smtClean="0"/>
          </a:p>
          <a:p>
            <a:pPr lvl="1"/>
            <a:r>
              <a:rPr lang="en-US" sz="2000" dirty="0" smtClean="0"/>
              <a:t>to lift</a:t>
            </a:r>
            <a:endParaRPr lang="en-CA" sz="2000" dirty="0" smtClean="0"/>
          </a:p>
          <a:p>
            <a:pPr lvl="1"/>
            <a:r>
              <a:rPr lang="en-US" sz="2000" dirty="0" smtClean="0"/>
              <a:t>to locate</a:t>
            </a:r>
            <a:endParaRPr lang="en-CA" sz="2000" dirty="0" smtClean="0"/>
          </a:p>
          <a:p>
            <a:pPr lvl="1"/>
            <a:r>
              <a:rPr lang="en-US" sz="2000" dirty="0" smtClean="0"/>
              <a:t>to loosen</a:t>
            </a:r>
            <a:endParaRPr lang="en-CA" sz="2000" dirty="0" smtClean="0"/>
          </a:p>
          <a:p>
            <a:pPr lvl="1"/>
            <a:r>
              <a:rPr lang="en-US" sz="2000" dirty="0" smtClean="0"/>
              <a:t>to move</a:t>
            </a:r>
            <a:endParaRPr lang="en-CA" sz="2000" dirty="0" smtClean="0"/>
          </a:p>
          <a:p>
            <a:pPr lvl="1"/>
            <a:r>
              <a:rPr lang="en-US" sz="2000" dirty="0" smtClean="0"/>
              <a:t>to name</a:t>
            </a:r>
            <a:endParaRPr lang="en-CA" sz="2000" dirty="0" smtClean="0"/>
          </a:p>
          <a:p>
            <a:pPr lvl="1"/>
            <a:r>
              <a:rPr lang="en-US" sz="2000" dirty="0" smtClean="0"/>
              <a:t>to pick up</a:t>
            </a:r>
            <a:endParaRPr lang="en-CA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n-US" sz="6200" dirty="0" smtClean="0"/>
              <a:t>to place</a:t>
            </a:r>
          </a:p>
          <a:p>
            <a:pPr lvl="0"/>
            <a:r>
              <a:rPr lang="en-US" sz="6200" dirty="0"/>
              <a:t>t</a:t>
            </a:r>
            <a:r>
              <a:rPr lang="en-US" sz="6200" dirty="0" smtClean="0"/>
              <a:t>o press</a:t>
            </a:r>
          </a:p>
          <a:p>
            <a:pPr lvl="0"/>
            <a:r>
              <a:rPr lang="en-US" sz="6200" dirty="0" smtClean="0"/>
              <a:t>to </a:t>
            </a:r>
            <a:r>
              <a:rPr lang="en-US" sz="6200" dirty="0"/>
              <a:t>pull</a:t>
            </a:r>
            <a:endParaRPr lang="en-CA" sz="6200" dirty="0"/>
          </a:p>
          <a:p>
            <a:pPr lvl="0"/>
            <a:r>
              <a:rPr lang="en-US" sz="6200" dirty="0"/>
              <a:t>to recognize</a:t>
            </a:r>
            <a:endParaRPr lang="en-CA" sz="6200" dirty="0"/>
          </a:p>
          <a:p>
            <a:pPr lvl="0"/>
            <a:r>
              <a:rPr lang="en-US" sz="6200" dirty="0"/>
              <a:t>to repeat</a:t>
            </a:r>
            <a:endParaRPr lang="en-CA" sz="6200" dirty="0"/>
          </a:p>
          <a:p>
            <a:pPr lvl="0"/>
            <a:r>
              <a:rPr lang="en-US" sz="6200" dirty="0"/>
              <a:t>to reply</a:t>
            </a:r>
            <a:endParaRPr lang="en-CA" sz="6200" dirty="0"/>
          </a:p>
          <a:p>
            <a:pPr lvl="0"/>
            <a:r>
              <a:rPr lang="en-US" sz="6200" dirty="0"/>
              <a:t>to respond</a:t>
            </a:r>
            <a:endParaRPr lang="en-CA" sz="6200" dirty="0"/>
          </a:p>
          <a:p>
            <a:pPr lvl="0"/>
            <a:r>
              <a:rPr lang="en-US" sz="6200" dirty="0"/>
              <a:t>to </a:t>
            </a:r>
            <a:r>
              <a:rPr lang="en-US" sz="6200" dirty="0" smtClean="0"/>
              <a:t>rotate</a:t>
            </a:r>
            <a:endParaRPr lang="en-CA" sz="6200" dirty="0"/>
          </a:p>
          <a:p>
            <a:pPr lvl="0"/>
            <a:r>
              <a:rPr lang="en-US" sz="6200" dirty="0"/>
              <a:t>t</a:t>
            </a:r>
            <a:r>
              <a:rPr lang="en-US" sz="6200" dirty="0" smtClean="0"/>
              <a:t>o set</a:t>
            </a:r>
            <a:endParaRPr lang="en-CA" sz="6200" dirty="0"/>
          </a:p>
          <a:p>
            <a:pPr lvl="0"/>
            <a:r>
              <a:rPr lang="en-US" sz="6200" dirty="0"/>
              <a:t>to signal</a:t>
            </a:r>
            <a:endParaRPr lang="en-CA" sz="6200" dirty="0"/>
          </a:p>
          <a:p>
            <a:pPr lvl="0"/>
            <a:r>
              <a:rPr lang="en-US" sz="6200" dirty="0"/>
              <a:t>to slide</a:t>
            </a:r>
            <a:endParaRPr lang="en-CA" sz="6200" dirty="0"/>
          </a:p>
          <a:p>
            <a:pPr lvl="0"/>
            <a:r>
              <a:rPr lang="en-US" sz="6200" dirty="0"/>
              <a:t>to tighten</a:t>
            </a:r>
            <a:endParaRPr lang="en-CA" sz="6200" dirty="0"/>
          </a:p>
          <a:p>
            <a:pPr lvl="0"/>
            <a:r>
              <a:rPr lang="en-US" sz="6200" dirty="0"/>
              <a:t>to touch</a:t>
            </a:r>
            <a:endParaRPr lang="en-CA" sz="6200" dirty="0"/>
          </a:p>
          <a:p>
            <a:pPr lvl="0"/>
            <a:r>
              <a:rPr lang="en-US" sz="6200" dirty="0"/>
              <a:t>to twist</a:t>
            </a:r>
            <a:endParaRPr lang="en-CA" sz="6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30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/>
              <a:t>Producing a Sequence of Motion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600" dirty="0"/>
              <a:t>to activate</a:t>
            </a:r>
            <a:endParaRPr lang="en-CA" sz="2600" dirty="0"/>
          </a:p>
          <a:p>
            <a:pPr lvl="1"/>
            <a:r>
              <a:rPr lang="en-US" sz="2600" dirty="0"/>
              <a:t>to adjust</a:t>
            </a:r>
            <a:endParaRPr lang="en-CA" sz="2600" dirty="0"/>
          </a:p>
          <a:p>
            <a:pPr lvl="1"/>
            <a:r>
              <a:rPr lang="en-US" sz="2600" dirty="0"/>
              <a:t>to align</a:t>
            </a:r>
            <a:endParaRPr lang="en-CA" sz="2600" dirty="0"/>
          </a:p>
          <a:p>
            <a:pPr lvl="1"/>
            <a:r>
              <a:rPr lang="en-US" sz="2600" dirty="0"/>
              <a:t>to close</a:t>
            </a:r>
            <a:endParaRPr lang="en-CA" sz="2600" dirty="0"/>
          </a:p>
          <a:p>
            <a:pPr lvl="1"/>
            <a:r>
              <a:rPr lang="en-US" sz="2600" dirty="0"/>
              <a:t>to copy</a:t>
            </a:r>
            <a:endParaRPr lang="en-CA" sz="2600" dirty="0"/>
          </a:p>
          <a:p>
            <a:pPr lvl="1"/>
            <a:r>
              <a:rPr lang="en-US" sz="2600" dirty="0"/>
              <a:t>to (dis)assemble</a:t>
            </a:r>
            <a:endParaRPr lang="en-CA" sz="2600" dirty="0"/>
          </a:p>
          <a:p>
            <a:pPr lvl="1"/>
            <a:r>
              <a:rPr lang="en-US" sz="2600" dirty="0"/>
              <a:t>to (dis)connect</a:t>
            </a:r>
            <a:endParaRPr lang="en-CA" sz="2600" dirty="0"/>
          </a:p>
          <a:p>
            <a:pPr lvl="1"/>
            <a:r>
              <a:rPr lang="en-US" sz="2600" dirty="0"/>
              <a:t>to draw</a:t>
            </a:r>
            <a:endParaRPr lang="en-CA" sz="2600" dirty="0"/>
          </a:p>
          <a:p>
            <a:pPr lvl="1"/>
            <a:r>
              <a:rPr lang="en-US" sz="2600" dirty="0"/>
              <a:t>to duplicate</a:t>
            </a:r>
            <a:endParaRPr lang="en-CA" sz="2600" dirty="0"/>
          </a:p>
          <a:p>
            <a:pPr lvl="1"/>
            <a:r>
              <a:rPr lang="en-US" sz="2600" dirty="0"/>
              <a:t>to insert</a:t>
            </a:r>
            <a:endParaRPr lang="en-CA" sz="2600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/>
              <a:t>to load</a:t>
            </a:r>
            <a:endParaRPr lang="en-CA" sz="2400" dirty="0"/>
          </a:p>
          <a:p>
            <a:pPr lvl="0"/>
            <a:r>
              <a:rPr lang="en-US" sz="2400" dirty="0"/>
              <a:t>to manipulate</a:t>
            </a:r>
            <a:endParaRPr lang="en-CA" sz="2400" dirty="0"/>
          </a:p>
          <a:p>
            <a:pPr lvl="0"/>
            <a:r>
              <a:rPr lang="en-US" sz="2400" dirty="0"/>
              <a:t>to measure</a:t>
            </a:r>
            <a:endParaRPr lang="en-CA" sz="2400" dirty="0"/>
          </a:p>
          <a:p>
            <a:pPr lvl="0"/>
            <a:r>
              <a:rPr lang="en-US" sz="2400" dirty="0"/>
              <a:t>to open</a:t>
            </a:r>
            <a:endParaRPr lang="en-CA" sz="2400" dirty="0"/>
          </a:p>
          <a:p>
            <a:pPr lvl="0"/>
            <a:r>
              <a:rPr lang="en-US" sz="2400" dirty="0"/>
              <a:t>to operate</a:t>
            </a:r>
            <a:endParaRPr lang="en-CA" sz="2400" dirty="0"/>
          </a:p>
          <a:p>
            <a:pPr lvl="0"/>
            <a:r>
              <a:rPr lang="en-US" sz="2400" dirty="0"/>
              <a:t>to remove</a:t>
            </a:r>
            <a:endParaRPr lang="en-CA" sz="2400" dirty="0"/>
          </a:p>
          <a:p>
            <a:pPr lvl="0"/>
            <a:r>
              <a:rPr lang="en-US" sz="2400" dirty="0"/>
              <a:t>to stencil</a:t>
            </a:r>
            <a:endParaRPr lang="en-CA" sz="2400" dirty="0"/>
          </a:p>
          <a:p>
            <a:pPr lvl="0"/>
            <a:r>
              <a:rPr lang="en-US" sz="2400" dirty="0"/>
              <a:t>to trace</a:t>
            </a:r>
            <a:endParaRPr lang="en-CA" sz="2400" dirty="0"/>
          </a:p>
          <a:p>
            <a:pPr lvl="0"/>
            <a:r>
              <a:rPr lang="en-US" sz="2400" dirty="0"/>
              <a:t>to tune</a:t>
            </a:r>
            <a:endParaRPr lang="en-CA" sz="2400" dirty="0"/>
          </a:p>
          <a:p>
            <a:pPr lvl="0"/>
            <a:r>
              <a:rPr lang="en-US" sz="2400" dirty="0"/>
              <a:t>to turn off/on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059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Principles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600" dirty="0"/>
              <a:t>to anticipate</a:t>
            </a:r>
            <a:endParaRPr lang="en-CA" sz="2600" dirty="0"/>
          </a:p>
          <a:p>
            <a:pPr lvl="1"/>
            <a:r>
              <a:rPr lang="en-US" sz="2600" dirty="0"/>
              <a:t>to calculate</a:t>
            </a:r>
            <a:endParaRPr lang="en-CA" sz="2600" dirty="0"/>
          </a:p>
          <a:p>
            <a:pPr lvl="1"/>
            <a:r>
              <a:rPr lang="en-US" sz="2600" dirty="0"/>
              <a:t>to calibrate</a:t>
            </a:r>
            <a:endParaRPr lang="en-CA" sz="2600" dirty="0"/>
          </a:p>
          <a:p>
            <a:pPr lvl="1"/>
            <a:r>
              <a:rPr lang="en-US" sz="2600" dirty="0"/>
              <a:t>to check</a:t>
            </a:r>
            <a:endParaRPr lang="en-CA" sz="2600" dirty="0"/>
          </a:p>
          <a:p>
            <a:pPr lvl="1"/>
            <a:r>
              <a:rPr lang="en-US" sz="2600" dirty="0"/>
              <a:t>to compile</a:t>
            </a:r>
            <a:endParaRPr lang="en-CA" sz="2600" dirty="0"/>
          </a:p>
          <a:p>
            <a:pPr lvl="1"/>
            <a:r>
              <a:rPr lang="en-US" sz="2600" dirty="0"/>
              <a:t>to compute</a:t>
            </a:r>
            <a:endParaRPr lang="en-CA" sz="2600" dirty="0"/>
          </a:p>
          <a:p>
            <a:pPr lvl="1"/>
            <a:r>
              <a:rPr lang="en-US" sz="2600" dirty="0"/>
              <a:t>to conclude</a:t>
            </a:r>
            <a:endParaRPr lang="en-CA" sz="2600" dirty="0"/>
          </a:p>
          <a:p>
            <a:pPr lvl="1"/>
            <a:r>
              <a:rPr lang="en-US" sz="2600" dirty="0"/>
              <a:t>to construct</a:t>
            </a:r>
            <a:endParaRPr lang="en-CA" sz="2600" dirty="0"/>
          </a:p>
          <a:p>
            <a:pPr lvl="1"/>
            <a:r>
              <a:rPr lang="en-US" sz="2600" dirty="0"/>
              <a:t>to convert</a:t>
            </a:r>
            <a:endParaRPr lang="en-CA" sz="2600" dirty="0"/>
          </a:p>
          <a:p>
            <a:pPr lvl="1"/>
            <a:r>
              <a:rPr lang="en-US" sz="2600" dirty="0"/>
              <a:t>to coordinate</a:t>
            </a:r>
            <a:endParaRPr lang="en-CA" sz="2600" dirty="0"/>
          </a:p>
          <a:p>
            <a:pPr lvl="1"/>
            <a:r>
              <a:rPr lang="en-US" sz="2600" dirty="0"/>
              <a:t>to correct</a:t>
            </a:r>
            <a:endParaRPr lang="en-CA" sz="2600" dirty="0"/>
          </a:p>
          <a:p>
            <a:pPr lvl="1"/>
            <a:r>
              <a:rPr lang="en-US" sz="2600" dirty="0"/>
              <a:t>to deduce</a:t>
            </a:r>
            <a:endParaRPr lang="en-CA" sz="2600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600" dirty="0"/>
              <a:t>to define</a:t>
            </a:r>
            <a:endParaRPr lang="en-CA" sz="2600" dirty="0"/>
          </a:p>
          <a:p>
            <a:pPr lvl="1"/>
            <a:r>
              <a:rPr lang="en-US" sz="2600" dirty="0" smtClean="0"/>
              <a:t>to demonstrate</a:t>
            </a:r>
            <a:endParaRPr lang="en-CA" sz="2600" dirty="0" smtClean="0"/>
          </a:p>
          <a:p>
            <a:pPr lvl="1"/>
            <a:r>
              <a:rPr lang="en-US" sz="2600" dirty="0" smtClean="0"/>
              <a:t>to design</a:t>
            </a:r>
            <a:endParaRPr lang="en-CA" sz="2600" dirty="0" smtClean="0"/>
          </a:p>
          <a:p>
            <a:pPr lvl="1"/>
            <a:r>
              <a:rPr lang="en-US" sz="2600" dirty="0" smtClean="0"/>
              <a:t>to </a:t>
            </a:r>
            <a:r>
              <a:rPr lang="en-US" sz="2600" dirty="0"/>
              <a:t>determine</a:t>
            </a:r>
            <a:endParaRPr lang="en-CA" sz="2600" dirty="0"/>
          </a:p>
          <a:p>
            <a:pPr lvl="1"/>
            <a:r>
              <a:rPr lang="en-US" sz="2600" dirty="0"/>
              <a:t>to diagram</a:t>
            </a:r>
            <a:endParaRPr lang="en-CA" sz="2600" dirty="0"/>
          </a:p>
          <a:p>
            <a:pPr lvl="1"/>
            <a:r>
              <a:rPr lang="en-US" sz="2600" dirty="0"/>
              <a:t>to equate</a:t>
            </a:r>
            <a:endParaRPr lang="en-CA" sz="2600" dirty="0"/>
          </a:p>
          <a:p>
            <a:pPr lvl="1"/>
            <a:r>
              <a:rPr lang="en-US" sz="2600" dirty="0"/>
              <a:t>to estimate</a:t>
            </a:r>
            <a:endParaRPr lang="en-CA" sz="2600" dirty="0"/>
          </a:p>
          <a:p>
            <a:pPr lvl="1"/>
            <a:r>
              <a:rPr lang="en-US" sz="2600" dirty="0"/>
              <a:t>to </a:t>
            </a:r>
            <a:r>
              <a:rPr lang="en-US" sz="2600" dirty="0" smtClean="0"/>
              <a:t>evaluate</a:t>
            </a:r>
          </a:p>
          <a:p>
            <a:pPr lvl="1"/>
            <a:r>
              <a:rPr lang="en-US" sz="2600" dirty="0" smtClean="0"/>
              <a:t>to examine</a:t>
            </a:r>
          </a:p>
          <a:p>
            <a:pPr lvl="1"/>
            <a:r>
              <a:rPr lang="en-US" sz="2600" dirty="0" smtClean="0"/>
              <a:t>to expect</a:t>
            </a:r>
            <a:endParaRPr lang="en-CA" sz="2600" dirty="0"/>
          </a:p>
          <a:p>
            <a:pPr lvl="1"/>
            <a:r>
              <a:rPr lang="en-US" sz="2600" dirty="0" smtClean="0"/>
              <a:t>to explain</a:t>
            </a:r>
            <a:endParaRPr lang="en-CA" sz="2600" dirty="0"/>
          </a:p>
          <a:p>
            <a:pPr lvl="1"/>
            <a:r>
              <a:rPr lang="en-US" sz="2600" dirty="0" smtClean="0"/>
              <a:t>to extrapolate </a:t>
            </a:r>
            <a:endParaRPr lang="en-CA" sz="26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50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Effective Outcomes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400" dirty="0" smtClean="0"/>
          </a:p>
          <a:p>
            <a:r>
              <a:rPr lang="en-CA" sz="2400" dirty="0"/>
              <a:t>Learning outcomes are not about what the instructors can </a:t>
            </a:r>
            <a:r>
              <a:rPr lang="en-CA" sz="2400" dirty="0" smtClean="0"/>
              <a:t>provide, </a:t>
            </a:r>
            <a:r>
              <a:rPr lang="en-CA" sz="2400" dirty="0"/>
              <a:t>but what the students can demonstrate. </a:t>
            </a:r>
            <a:endParaRPr lang="en-CA" sz="2400" dirty="0" smtClean="0"/>
          </a:p>
          <a:p>
            <a:pPr marL="114300" indent="0">
              <a:buNone/>
            </a:pPr>
            <a:endParaRPr lang="en-CA" sz="2400" dirty="0"/>
          </a:p>
          <a:p>
            <a:r>
              <a:rPr lang="en-CA" sz="2400" dirty="0" smtClean="0"/>
              <a:t>When </a:t>
            </a:r>
            <a:r>
              <a:rPr lang="en-CA" sz="2400" dirty="0"/>
              <a:t>writing a measurable learning outcome, it is important to: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dirty="0" smtClean="0"/>
              <a:t>focus </a:t>
            </a:r>
            <a:r>
              <a:rPr lang="en-CA" dirty="0"/>
              <a:t>on student behavior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dirty="0" smtClean="0"/>
              <a:t>use </a:t>
            </a:r>
            <a:r>
              <a:rPr lang="en-CA" dirty="0"/>
              <a:t>simple, specific action verbs </a:t>
            </a:r>
            <a:endParaRPr lang="en-CA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CA" dirty="0" smtClean="0"/>
              <a:t>select </a:t>
            </a:r>
            <a:r>
              <a:rPr lang="en-CA" dirty="0"/>
              <a:t>appropriate assessment methods </a:t>
            </a:r>
            <a:endParaRPr lang="en-CA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CA" dirty="0" smtClean="0"/>
              <a:t>state </a:t>
            </a:r>
            <a:r>
              <a:rPr lang="en-CA" dirty="0"/>
              <a:t>desired performance criteria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7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Principles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figure</a:t>
            </a:r>
            <a:endParaRPr lang="en-CA" dirty="0"/>
          </a:p>
          <a:p>
            <a:pPr lvl="0"/>
            <a:r>
              <a:rPr lang="en-US" dirty="0"/>
              <a:t>to foresee</a:t>
            </a:r>
            <a:endParaRPr lang="en-CA" dirty="0"/>
          </a:p>
          <a:p>
            <a:pPr lvl="0"/>
            <a:r>
              <a:rPr lang="en-US" dirty="0"/>
              <a:t>to generalize</a:t>
            </a:r>
            <a:endParaRPr lang="en-CA" dirty="0"/>
          </a:p>
          <a:p>
            <a:pPr lvl="0"/>
            <a:r>
              <a:rPr lang="en-US" dirty="0"/>
              <a:t>to illustrate</a:t>
            </a:r>
            <a:endParaRPr lang="en-CA" dirty="0"/>
          </a:p>
          <a:p>
            <a:pPr lvl="0"/>
            <a:r>
              <a:rPr lang="en-US" dirty="0"/>
              <a:t>to infer</a:t>
            </a:r>
            <a:endParaRPr lang="en-CA" dirty="0"/>
          </a:p>
          <a:p>
            <a:pPr lvl="0"/>
            <a:r>
              <a:rPr lang="en-US" dirty="0"/>
              <a:t>to interpolate</a:t>
            </a:r>
            <a:endParaRPr lang="en-CA" dirty="0"/>
          </a:p>
          <a:p>
            <a:pPr lvl="0"/>
            <a:r>
              <a:rPr lang="en-US" dirty="0"/>
              <a:t>to interpret</a:t>
            </a:r>
            <a:endParaRPr lang="en-CA" dirty="0"/>
          </a:p>
          <a:p>
            <a:pPr lvl="0"/>
            <a:r>
              <a:rPr lang="en-US" dirty="0"/>
              <a:t>to monitor</a:t>
            </a:r>
            <a:endParaRPr lang="en-CA" dirty="0"/>
          </a:p>
          <a:p>
            <a:pPr lvl="0"/>
            <a:r>
              <a:rPr lang="en-US" dirty="0"/>
              <a:t>to organize</a:t>
            </a:r>
            <a:endParaRPr lang="en-CA" dirty="0"/>
          </a:p>
          <a:p>
            <a:pPr lvl="0"/>
            <a:r>
              <a:rPr lang="en-US" dirty="0"/>
              <a:t>to plan</a:t>
            </a:r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to predict</a:t>
            </a:r>
            <a:endParaRPr lang="en-CA" dirty="0"/>
          </a:p>
          <a:p>
            <a:pPr lvl="0"/>
            <a:r>
              <a:rPr lang="en-US" dirty="0"/>
              <a:t>to prescribe</a:t>
            </a:r>
            <a:endParaRPr lang="en-CA" dirty="0"/>
          </a:p>
          <a:p>
            <a:pPr lvl="0"/>
            <a:r>
              <a:rPr lang="en-US" dirty="0"/>
              <a:t>to program</a:t>
            </a:r>
            <a:endParaRPr lang="en-CA" dirty="0"/>
          </a:p>
          <a:p>
            <a:pPr lvl="0"/>
            <a:r>
              <a:rPr lang="en-US" dirty="0"/>
              <a:t>to project</a:t>
            </a:r>
            <a:endParaRPr lang="en-CA" dirty="0"/>
          </a:p>
          <a:p>
            <a:pPr lvl="0"/>
            <a:r>
              <a:rPr lang="en-US" dirty="0"/>
              <a:t>to </a:t>
            </a:r>
            <a:r>
              <a:rPr lang="en-US" dirty="0" smtClean="0"/>
              <a:t>schedule</a:t>
            </a:r>
            <a:endParaRPr lang="en-CA" dirty="0"/>
          </a:p>
          <a:p>
            <a:pPr lvl="0"/>
            <a:r>
              <a:rPr lang="en-US" dirty="0" smtClean="0"/>
              <a:t>to </a:t>
            </a:r>
            <a:r>
              <a:rPr lang="en-US" dirty="0"/>
              <a:t>solve</a:t>
            </a:r>
            <a:endParaRPr lang="en-CA" dirty="0"/>
          </a:p>
          <a:p>
            <a:pPr lvl="0"/>
            <a:r>
              <a:rPr lang="en-US" dirty="0"/>
              <a:t>to translate</a:t>
            </a:r>
            <a:endParaRPr lang="en-CA" dirty="0"/>
          </a:p>
          <a:p>
            <a:pPr lvl="0"/>
            <a:r>
              <a:rPr lang="en-US" dirty="0"/>
              <a:t>to verify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87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Combining </a:t>
            </a:r>
            <a:r>
              <a:rPr lang="en-US" sz="3600" dirty="0"/>
              <a:t>two or more principles</a:t>
            </a:r>
            <a:r>
              <a:rPr lang="en-CA" sz="3600" b="1" dirty="0"/>
              <a:t/>
            </a:r>
            <a:br>
              <a:rPr lang="en-CA" sz="3600" b="1" dirty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600" dirty="0"/>
              <a:t>to accommodate</a:t>
            </a:r>
            <a:endParaRPr lang="en-CA" sz="2600" dirty="0"/>
          </a:p>
          <a:p>
            <a:pPr lvl="1"/>
            <a:r>
              <a:rPr lang="en-US" sz="2600" dirty="0"/>
              <a:t>to adapt</a:t>
            </a:r>
            <a:endParaRPr lang="en-CA" sz="2600" dirty="0"/>
          </a:p>
          <a:p>
            <a:pPr lvl="1"/>
            <a:r>
              <a:rPr lang="en-US" sz="2600" dirty="0"/>
              <a:t>to adjust to</a:t>
            </a:r>
            <a:endParaRPr lang="en-CA" sz="2600" dirty="0"/>
          </a:p>
          <a:p>
            <a:pPr lvl="1"/>
            <a:r>
              <a:rPr lang="en-US" sz="2600" dirty="0"/>
              <a:t>to </a:t>
            </a:r>
            <a:r>
              <a:rPr lang="en-US" sz="2600" dirty="0" smtClean="0"/>
              <a:t>analyze</a:t>
            </a:r>
            <a:endParaRPr lang="en-CA" sz="2600" dirty="0"/>
          </a:p>
          <a:p>
            <a:pPr lvl="1"/>
            <a:r>
              <a:rPr lang="en-US" sz="2600" dirty="0"/>
              <a:t>to compose</a:t>
            </a:r>
            <a:endParaRPr lang="en-CA" sz="2600" dirty="0"/>
          </a:p>
          <a:p>
            <a:pPr lvl="1"/>
            <a:r>
              <a:rPr lang="en-US" sz="2600" dirty="0"/>
              <a:t>to contrive</a:t>
            </a:r>
            <a:endParaRPr lang="en-CA" sz="2600" dirty="0"/>
          </a:p>
          <a:p>
            <a:pPr lvl="1"/>
            <a:r>
              <a:rPr lang="en-US" sz="2600" dirty="0"/>
              <a:t>to correlate</a:t>
            </a:r>
            <a:endParaRPr lang="en-CA" sz="2600" dirty="0"/>
          </a:p>
          <a:p>
            <a:pPr lvl="1"/>
            <a:r>
              <a:rPr lang="en-US" sz="2600" dirty="0"/>
              <a:t>to create</a:t>
            </a:r>
            <a:endParaRPr lang="en-CA" sz="2600" dirty="0"/>
          </a:p>
          <a:p>
            <a:pPr lvl="1"/>
            <a:r>
              <a:rPr lang="en-US" sz="2600" dirty="0"/>
              <a:t>to develop</a:t>
            </a:r>
            <a:endParaRPr lang="en-CA" sz="2600" dirty="0"/>
          </a:p>
          <a:p>
            <a:pPr lvl="1"/>
            <a:r>
              <a:rPr lang="en-US" sz="2600" dirty="0"/>
              <a:t>to devise</a:t>
            </a:r>
            <a:endParaRPr lang="en-CA" sz="2600" dirty="0"/>
          </a:p>
          <a:p>
            <a:pPr lvl="1"/>
            <a:r>
              <a:rPr lang="en-US" sz="2600" dirty="0"/>
              <a:t>to diagnose</a:t>
            </a:r>
            <a:endParaRPr lang="en-CA" sz="2600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600" dirty="0"/>
              <a:t>to discover</a:t>
            </a:r>
            <a:endParaRPr lang="en-CA" sz="2600" dirty="0"/>
          </a:p>
          <a:p>
            <a:pPr lvl="0"/>
            <a:r>
              <a:rPr lang="en-US" sz="2600" dirty="0"/>
              <a:t>to find a way</a:t>
            </a:r>
            <a:endParaRPr lang="en-CA" sz="2600" dirty="0"/>
          </a:p>
          <a:p>
            <a:pPr lvl="0"/>
            <a:r>
              <a:rPr lang="en-US" sz="2600" dirty="0"/>
              <a:t>to invent</a:t>
            </a:r>
            <a:endParaRPr lang="en-CA" sz="2600" dirty="0"/>
          </a:p>
          <a:p>
            <a:pPr lvl="0"/>
            <a:r>
              <a:rPr lang="en-US" sz="2600" dirty="0"/>
              <a:t>to realize</a:t>
            </a:r>
            <a:endParaRPr lang="en-CA" sz="2600" dirty="0"/>
          </a:p>
          <a:p>
            <a:pPr lvl="0"/>
            <a:r>
              <a:rPr lang="en-US" sz="2600" dirty="0"/>
              <a:t>to reason</a:t>
            </a:r>
            <a:endParaRPr lang="en-CA" sz="2600" dirty="0"/>
          </a:p>
          <a:p>
            <a:pPr lvl="0"/>
            <a:r>
              <a:rPr lang="en-US" sz="2600" dirty="0"/>
              <a:t>to resolve</a:t>
            </a:r>
            <a:endParaRPr lang="en-CA" sz="2600" dirty="0"/>
          </a:p>
          <a:p>
            <a:pPr lvl="0"/>
            <a:r>
              <a:rPr lang="en-US" sz="2600" dirty="0"/>
              <a:t>to study</a:t>
            </a:r>
            <a:endParaRPr lang="en-CA" sz="2600" dirty="0"/>
          </a:p>
          <a:p>
            <a:pPr lvl="0"/>
            <a:r>
              <a:rPr lang="en-US" sz="2600" dirty="0"/>
              <a:t>to synthesize</a:t>
            </a:r>
            <a:endParaRPr lang="en-CA" sz="2600" dirty="0"/>
          </a:p>
          <a:p>
            <a:pPr lvl="0"/>
            <a:r>
              <a:rPr lang="en-US" sz="2600" dirty="0"/>
              <a:t>to think through</a:t>
            </a:r>
            <a:endParaRPr lang="en-CA" sz="2600" dirty="0"/>
          </a:p>
          <a:p>
            <a:pPr lvl="0"/>
            <a:r>
              <a:rPr lang="en-US" sz="2600" dirty="0"/>
              <a:t>to troubleshoot</a:t>
            </a:r>
            <a:endParaRPr lang="en-CA" sz="2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53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Supervisory and Management Work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advise</a:t>
            </a:r>
            <a:endParaRPr lang="en-CA" dirty="0"/>
          </a:p>
          <a:p>
            <a:pPr lvl="1"/>
            <a:r>
              <a:rPr lang="en-US" dirty="0" smtClean="0"/>
              <a:t>analyze</a:t>
            </a:r>
            <a:endParaRPr lang="en-CA" dirty="0"/>
          </a:p>
          <a:p>
            <a:pPr lvl="1"/>
            <a:r>
              <a:rPr lang="en-US" dirty="0"/>
              <a:t>appraise</a:t>
            </a:r>
            <a:endParaRPr lang="en-CA" dirty="0"/>
          </a:p>
          <a:p>
            <a:pPr lvl="1"/>
            <a:r>
              <a:rPr lang="en-US" dirty="0"/>
              <a:t>approve</a:t>
            </a:r>
            <a:endParaRPr lang="en-CA" dirty="0"/>
          </a:p>
          <a:p>
            <a:pPr lvl="1"/>
            <a:r>
              <a:rPr lang="en-US" dirty="0"/>
              <a:t>assess</a:t>
            </a:r>
            <a:endParaRPr lang="en-CA" dirty="0"/>
          </a:p>
          <a:p>
            <a:pPr lvl="1"/>
            <a:r>
              <a:rPr lang="en-US" dirty="0"/>
              <a:t>assign</a:t>
            </a:r>
            <a:endParaRPr lang="en-CA" dirty="0"/>
          </a:p>
          <a:p>
            <a:pPr lvl="1"/>
            <a:r>
              <a:rPr lang="en-US" dirty="0"/>
              <a:t>compare</a:t>
            </a:r>
            <a:endParaRPr lang="en-CA" dirty="0"/>
          </a:p>
          <a:p>
            <a:pPr lvl="1"/>
            <a:r>
              <a:rPr lang="en-US" dirty="0"/>
              <a:t>conduct</a:t>
            </a:r>
            <a:endParaRPr lang="en-CA" dirty="0"/>
          </a:p>
          <a:p>
            <a:pPr lvl="1"/>
            <a:r>
              <a:rPr lang="en-US" dirty="0"/>
              <a:t>contact</a:t>
            </a:r>
            <a:endParaRPr lang="en-CA" dirty="0"/>
          </a:p>
          <a:p>
            <a:pPr lvl="1"/>
            <a:r>
              <a:rPr lang="en-US" dirty="0"/>
              <a:t>counsel</a:t>
            </a:r>
            <a:endParaRPr lang="en-CA" dirty="0"/>
          </a:p>
          <a:p>
            <a:pPr lvl="1"/>
            <a:r>
              <a:rPr lang="en-US" dirty="0"/>
              <a:t>determine</a:t>
            </a:r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diagnose</a:t>
            </a:r>
            <a:endParaRPr lang="en-CA" dirty="0"/>
          </a:p>
          <a:p>
            <a:pPr lvl="1"/>
            <a:r>
              <a:rPr lang="en-US" dirty="0"/>
              <a:t>draft</a:t>
            </a:r>
            <a:endParaRPr lang="en-CA" dirty="0"/>
          </a:p>
          <a:p>
            <a:pPr lvl="1"/>
            <a:r>
              <a:rPr lang="en-US" dirty="0"/>
              <a:t>establish</a:t>
            </a:r>
            <a:endParaRPr lang="en-CA" dirty="0"/>
          </a:p>
          <a:p>
            <a:pPr lvl="1"/>
            <a:r>
              <a:rPr lang="en-US" dirty="0"/>
              <a:t>estimate</a:t>
            </a:r>
            <a:endParaRPr lang="en-CA" dirty="0"/>
          </a:p>
          <a:p>
            <a:pPr lvl="1"/>
            <a:r>
              <a:rPr lang="en-US" dirty="0"/>
              <a:t>forecast</a:t>
            </a:r>
            <a:endParaRPr lang="en-CA" dirty="0"/>
          </a:p>
          <a:p>
            <a:pPr lvl="1"/>
            <a:r>
              <a:rPr lang="en-US" dirty="0"/>
              <a:t>implement</a:t>
            </a:r>
            <a:endParaRPr lang="en-CA" dirty="0"/>
          </a:p>
          <a:p>
            <a:pPr lvl="1"/>
            <a:r>
              <a:rPr lang="en-US" dirty="0"/>
              <a:t>initiate</a:t>
            </a:r>
            <a:endParaRPr lang="en-CA" dirty="0"/>
          </a:p>
          <a:p>
            <a:pPr lvl="1"/>
            <a:r>
              <a:rPr lang="en-US" dirty="0"/>
              <a:t>interpret</a:t>
            </a:r>
            <a:endParaRPr lang="en-CA" dirty="0"/>
          </a:p>
          <a:p>
            <a:pPr lvl="1"/>
            <a:r>
              <a:rPr lang="en-US" dirty="0" smtClean="0"/>
              <a:t>Interview</a:t>
            </a:r>
            <a:endParaRPr lang="en-CA" dirty="0"/>
          </a:p>
          <a:p>
            <a:pPr lvl="1"/>
            <a:r>
              <a:rPr lang="en-US" dirty="0" smtClean="0"/>
              <a:t>Investigate</a:t>
            </a:r>
            <a:endParaRPr lang="en-CA" dirty="0"/>
          </a:p>
          <a:p>
            <a:pPr lvl="1"/>
            <a:r>
              <a:rPr lang="en-US" dirty="0" smtClean="0"/>
              <a:t>maintain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58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Supervisory and Management Work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manage</a:t>
            </a:r>
            <a:endParaRPr lang="en-CA" sz="2400" dirty="0"/>
          </a:p>
          <a:p>
            <a:pPr lvl="0"/>
            <a:r>
              <a:rPr lang="en-US" sz="2400" dirty="0"/>
              <a:t>monitor</a:t>
            </a:r>
            <a:endParaRPr lang="en-CA" sz="2400" dirty="0"/>
          </a:p>
          <a:p>
            <a:pPr lvl="0"/>
            <a:r>
              <a:rPr lang="en-US" sz="2400" dirty="0"/>
              <a:t>negotiate</a:t>
            </a:r>
            <a:endParaRPr lang="en-CA" sz="2400" dirty="0"/>
          </a:p>
          <a:p>
            <a:pPr lvl="0"/>
            <a:r>
              <a:rPr lang="en-US" sz="2400" dirty="0"/>
              <a:t>observe</a:t>
            </a:r>
            <a:endParaRPr lang="en-CA" sz="2400" dirty="0"/>
          </a:p>
          <a:p>
            <a:pPr lvl="0"/>
            <a:r>
              <a:rPr lang="en-US" sz="2400" dirty="0"/>
              <a:t>orient</a:t>
            </a:r>
            <a:endParaRPr lang="en-CA" sz="2400" dirty="0"/>
          </a:p>
          <a:p>
            <a:pPr lvl="0"/>
            <a:r>
              <a:rPr lang="en-US" sz="2400" dirty="0"/>
              <a:t>participate</a:t>
            </a:r>
            <a:endParaRPr lang="en-CA" sz="2400" dirty="0"/>
          </a:p>
          <a:p>
            <a:pPr lvl="0"/>
            <a:r>
              <a:rPr lang="en-US" sz="2400" dirty="0"/>
              <a:t>perform</a:t>
            </a:r>
            <a:endParaRPr lang="en-CA" sz="2400" dirty="0"/>
          </a:p>
          <a:p>
            <a:pPr lvl="0"/>
            <a:r>
              <a:rPr lang="en-US" sz="2400" dirty="0"/>
              <a:t>plan</a:t>
            </a:r>
            <a:endParaRPr lang="en-CA" sz="2400" dirty="0"/>
          </a:p>
          <a:p>
            <a:r>
              <a:rPr lang="en-US" sz="2400" dirty="0"/>
              <a:t>prepare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process</a:t>
            </a:r>
            <a:endParaRPr lang="en-CA" sz="2400" dirty="0"/>
          </a:p>
          <a:p>
            <a:pPr lvl="0"/>
            <a:r>
              <a:rPr lang="en-US" sz="2400" dirty="0"/>
              <a:t>recommend</a:t>
            </a:r>
            <a:endParaRPr lang="en-CA" sz="2400" dirty="0"/>
          </a:p>
          <a:p>
            <a:pPr lvl="0"/>
            <a:r>
              <a:rPr lang="en-US" sz="2400" dirty="0"/>
              <a:t>review</a:t>
            </a:r>
            <a:endParaRPr lang="en-CA" sz="2400" dirty="0"/>
          </a:p>
          <a:p>
            <a:pPr lvl="0"/>
            <a:r>
              <a:rPr lang="en-US" sz="2400" dirty="0"/>
              <a:t>schedule</a:t>
            </a:r>
            <a:endParaRPr lang="en-CA" sz="2400" dirty="0"/>
          </a:p>
          <a:p>
            <a:pPr lvl="0"/>
            <a:r>
              <a:rPr lang="en-US" sz="2400" dirty="0"/>
              <a:t>sign</a:t>
            </a:r>
            <a:endParaRPr lang="en-CA" sz="2400" dirty="0"/>
          </a:p>
          <a:p>
            <a:pPr lvl="0"/>
            <a:r>
              <a:rPr lang="en-US" sz="2400" dirty="0"/>
              <a:t>study</a:t>
            </a:r>
            <a:endParaRPr lang="en-CA" sz="2400" dirty="0"/>
          </a:p>
          <a:p>
            <a:pPr lvl="0"/>
            <a:r>
              <a:rPr lang="en-US" sz="2400" dirty="0"/>
              <a:t>submit</a:t>
            </a:r>
            <a:endParaRPr lang="en-CA" sz="2400" dirty="0"/>
          </a:p>
          <a:p>
            <a:pPr lvl="0"/>
            <a:r>
              <a:rPr lang="en-US" sz="2400" dirty="0"/>
              <a:t>supervise</a:t>
            </a:r>
            <a:endParaRPr lang="en-CA" sz="2400" dirty="0"/>
          </a:p>
          <a:p>
            <a:pPr lvl="0"/>
            <a:r>
              <a:rPr lang="en-US" sz="2400" dirty="0"/>
              <a:t>verify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79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Information Collection and Processing Work</a:t>
            </a:r>
            <a:r>
              <a:rPr lang="en-CA" sz="2800" dirty="0"/>
              <a:t/>
            </a:r>
            <a:br>
              <a:rPr lang="en-CA" sz="2800" dirty="0"/>
            </a:b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analyze</a:t>
            </a:r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ascertain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 audit</a:t>
            </a:r>
            <a:r>
              <a:rPr lang="en-US" dirty="0"/>
              <a:t>	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calculate</a:t>
            </a:r>
            <a:r>
              <a:rPr lang="en-US" dirty="0"/>
              <a:t>	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check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ompile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ompute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onsult</a:t>
            </a:r>
          </a:p>
          <a:p>
            <a:pPr lvl="1"/>
            <a:r>
              <a:rPr lang="en-US" dirty="0" smtClean="0"/>
              <a:t>count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/>
              <a:t>d</a:t>
            </a:r>
            <a:r>
              <a:rPr lang="en-US" dirty="0" smtClean="0"/>
              <a:t>iagnose 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g</a:t>
            </a:r>
            <a:r>
              <a:rPr lang="en-US" dirty="0" smtClean="0"/>
              <a:t>ather 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i</a:t>
            </a:r>
            <a:r>
              <a:rPr lang="en-US" dirty="0" smtClean="0"/>
              <a:t>dentify 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i</a:t>
            </a:r>
            <a:r>
              <a:rPr lang="en-US" dirty="0" smtClean="0"/>
              <a:t>nspect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i</a:t>
            </a:r>
            <a:r>
              <a:rPr lang="en-US" dirty="0" smtClean="0"/>
              <a:t>nterview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i</a:t>
            </a:r>
            <a:r>
              <a:rPr lang="en-US" dirty="0" smtClean="0"/>
              <a:t>nventory</a:t>
            </a:r>
            <a:endParaRPr lang="en-CA" dirty="0" smtClean="0"/>
          </a:p>
          <a:p>
            <a:pPr marL="342900" lvl="1">
              <a:buClr>
                <a:schemeClr val="accent1"/>
              </a:buClr>
            </a:pPr>
            <a:r>
              <a:rPr lang="en-US" dirty="0"/>
              <a:t>l</a:t>
            </a:r>
            <a:r>
              <a:rPr lang="en-US" dirty="0" smtClean="0"/>
              <a:t>ocate</a:t>
            </a:r>
            <a:endParaRPr lang="en-US" dirty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measure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o</a:t>
            </a:r>
            <a:r>
              <a:rPr lang="en-US" dirty="0" smtClean="0"/>
              <a:t>bserve</a:t>
            </a:r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obtain</a:t>
            </a:r>
          </a:p>
          <a:p>
            <a:pPr marL="342900" lvl="1">
              <a:buClr>
                <a:schemeClr val="accent1"/>
              </a:buClr>
            </a:pP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Information Collection and Processing Work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roof</a:t>
            </a:r>
          </a:p>
          <a:p>
            <a:r>
              <a:rPr lang="en-CA" dirty="0"/>
              <a:t>r</a:t>
            </a:r>
            <a:r>
              <a:rPr lang="en-CA" dirty="0" smtClean="0"/>
              <a:t>eceive</a:t>
            </a:r>
          </a:p>
          <a:p>
            <a:r>
              <a:rPr lang="en-CA" dirty="0"/>
              <a:t>r</a:t>
            </a:r>
            <a:r>
              <a:rPr lang="en-CA" dirty="0" smtClean="0"/>
              <a:t>eview</a:t>
            </a:r>
          </a:p>
          <a:p>
            <a:r>
              <a:rPr lang="en-CA" dirty="0"/>
              <a:t>v</a:t>
            </a:r>
            <a:r>
              <a:rPr lang="en-CA" dirty="0" smtClean="0"/>
              <a:t>erify</a:t>
            </a:r>
          </a:p>
          <a:p>
            <a:r>
              <a:rPr lang="en-CA" dirty="0" smtClean="0"/>
              <a:t>weight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03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Decision-making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approve</a:t>
            </a:r>
            <a:endParaRPr lang="en-CA" dirty="0"/>
          </a:p>
          <a:p>
            <a:pPr lvl="0"/>
            <a:r>
              <a:rPr lang="en-US" dirty="0"/>
              <a:t>compare</a:t>
            </a:r>
            <a:endParaRPr lang="en-CA" dirty="0"/>
          </a:p>
          <a:p>
            <a:pPr lvl="0"/>
            <a:r>
              <a:rPr lang="en-US" dirty="0"/>
              <a:t>decide</a:t>
            </a:r>
            <a:endParaRPr lang="en-CA" dirty="0"/>
          </a:p>
          <a:p>
            <a:pPr lvl="0"/>
            <a:r>
              <a:rPr lang="en-US" dirty="0"/>
              <a:t>determine</a:t>
            </a:r>
            <a:endParaRPr lang="en-CA" dirty="0"/>
          </a:p>
          <a:p>
            <a:pPr lvl="0"/>
            <a:r>
              <a:rPr lang="en-US" dirty="0"/>
              <a:t>estimate</a:t>
            </a:r>
            <a:endParaRPr lang="en-CA" dirty="0"/>
          </a:p>
          <a:p>
            <a:pPr lvl="0"/>
            <a:r>
              <a:rPr lang="en-US" dirty="0"/>
              <a:t>evaluate</a:t>
            </a:r>
            <a:endParaRPr lang="en-CA" dirty="0"/>
          </a:p>
          <a:p>
            <a:pPr lvl="0"/>
            <a:r>
              <a:rPr lang="en-US" dirty="0"/>
              <a:t>judge</a:t>
            </a:r>
            <a:endParaRPr lang="en-CA" dirty="0"/>
          </a:p>
          <a:p>
            <a:pPr lvl="0"/>
            <a:r>
              <a:rPr lang="en-US" dirty="0"/>
              <a:t>rate</a:t>
            </a:r>
            <a:endParaRPr lang="en-CA" dirty="0"/>
          </a:p>
          <a:p>
            <a:pPr lvl="0"/>
            <a:r>
              <a:rPr lang="en-US" dirty="0" smtClean="0"/>
              <a:t>test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29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Further Resources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CA" dirty="0" smtClean="0"/>
              <a:t>Unless otherwise noted, the above is adapted from  </a:t>
            </a:r>
            <a:r>
              <a:rPr lang="en-CA" i="1" dirty="0" smtClean="0"/>
              <a:t>PIDP 3210 Curriculum Development</a:t>
            </a:r>
            <a:r>
              <a:rPr lang="en-CA" dirty="0" smtClean="0"/>
              <a:t>, British Columbia Provincial Instructor Diploma Program, a program of the Ministry of Advanced Education, Innovation and Technology and offered by Vancouver Community College. </a:t>
            </a:r>
            <a:endParaRPr lang="en-CA" dirty="0"/>
          </a:p>
          <a:p>
            <a:pPr marL="114300" indent="0">
              <a:buNone/>
            </a:pPr>
            <a:r>
              <a:rPr lang="en-CA" dirty="0"/>
              <a:t>See also:</a:t>
            </a:r>
          </a:p>
          <a:p>
            <a:pPr marL="114300" indent="0">
              <a:buNone/>
            </a:pPr>
            <a:r>
              <a:rPr lang="en-CA" sz="2400" dirty="0">
                <a:hlinkClick r:id="rId2"/>
              </a:rPr>
              <a:t>http://www.assessment.uconn.edu/docs/HowToWriteObjectivesOutcomes.pdf</a:t>
            </a:r>
            <a:endParaRPr lang="en-CA" sz="2400" dirty="0"/>
          </a:p>
          <a:p>
            <a:pPr marL="114300" indent="0">
              <a:buNone/>
            </a:pPr>
            <a:endParaRPr lang="en-CA" sz="2400" dirty="0"/>
          </a:p>
          <a:p>
            <a:r>
              <a:rPr lang="en-CA" dirty="0" smtClean="0"/>
              <a:t>For other Faculty Development Resources head to :</a:t>
            </a:r>
            <a:endParaRPr lang="en-CA" i="1" dirty="0" smtClean="0"/>
          </a:p>
          <a:p>
            <a:pPr marL="114300" indent="0">
              <a:buNone/>
            </a:pPr>
            <a:r>
              <a:rPr lang="en-CA" dirty="0" smtClean="0"/>
              <a:t>www.twu.ca </a:t>
            </a:r>
          </a:p>
          <a:p>
            <a:pPr marL="114300" indent="0">
              <a:buNone/>
            </a:pPr>
            <a:r>
              <a:rPr lang="en-CA" dirty="0" smtClean="0"/>
              <a:t> 	Research </a:t>
            </a:r>
          </a:p>
          <a:p>
            <a:pPr marL="114300" indent="0">
              <a:buNone/>
            </a:pPr>
            <a:r>
              <a:rPr lang="en-CA" dirty="0"/>
              <a:t>	</a:t>
            </a:r>
            <a:r>
              <a:rPr lang="en-CA" dirty="0" smtClean="0"/>
              <a:t>	Faculty Development </a:t>
            </a:r>
          </a:p>
          <a:p>
            <a:pPr marL="114300" indent="0">
              <a:buNone/>
            </a:pPr>
            <a:r>
              <a:rPr lang="en-CA" dirty="0"/>
              <a:t>	</a:t>
            </a:r>
            <a:r>
              <a:rPr lang="en-CA" dirty="0" smtClean="0"/>
              <a:t>		Events and Services </a:t>
            </a:r>
          </a:p>
          <a:p>
            <a:pPr marL="11430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                            Teaching Tip Bulletins </a:t>
            </a:r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54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Writing 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Typically we employ a stem phrase in stating outcomes:</a:t>
            </a:r>
          </a:p>
          <a:p>
            <a:pPr marL="11430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e.g. The student will be able to… </a:t>
            </a:r>
          </a:p>
          <a:p>
            <a:pPr marL="11430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A graduate of this program shall be able to…</a:t>
            </a:r>
          </a:p>
          <a:p>
            <a:pPr marL="114300" indent="0">
              <a:buNone/>
            </a:pPr>
            <a:endParaRPr lang="en-CA" dirty="0"/>
          </a:p>
          <a:p>
            <a:r>
              <a:rPr lang="en-CA" dirty="0" smtClean="0"/>
              <a:t>What follows that phrase is an 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verb </a:t>
            </a:r>
            <a:r>
              <a:rPr lang="en-CA" dirty="0" smtClean="0"/>
              <a:t>drawn from one of three domains:</a:t>
            </a:r>
          </a:p>
          <a:p>
            <a:pPr marL="114300" indent="0">
              <a:buNone/>
            </a:pPr>
            <a:r>
              <a:rPr lang="en-CA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A" dirty="0" smtClean="0"/>
              <a:t>Cognitive - knowledge and dealing with that knowledge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A" dirty="0" smtClean="0"/>
              <a:t>Affective - beliefs, attitudes values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A" dirty="0" smtClean="0"/>
              <a:t>Psycho-motor – sequence of motion, prescribed task   </a:t>
            </a:r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82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Focus on the Observable 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b="1" dirty="0" smtClean="0"/>
              <a:t>Observable  Performance </a:t>
            </a:r>
          </a:p>
          <a:p>
            <a:r>
              <a:rPr lang="en-CA" dirty="0" smtClean="0"/>
              <a:t>write</a:t>
            </a:r>
          </a:p>
          <a:p>
            <a:r>
              <a:rPr lang="en-CA" dirty="0" smtClean="0"/>
              <a:t>praise</a:t>
            </a:r>
          </a:p>
          <a:p>
            <a:r>
              <a:rPr lang="en-CA" dirty="0" smtClean="0"/>
              <a:t>operate</a:t>
            </a:r>
          </a:p>
          <a:p>
            <a:r>
              <a:rPr lang="en-CA" dirty="0" smtClean="0"/>
              <a:t>analyze</a:t>
            </a:r>
          </a:p>
          <a:p>
            <a:r>
              <a:rPr lang="en-CA" dirty="0"/>
              <a:t>o</a:t>
            </a:r>
            <a:r>
              <a:rPr lang="en-CA" dirty="0" smtClean="0"/>
              <a:t>rganize</a:t>
            </a:r>
          </a:p>
          <a:p>
            <a:r>
              <a:rPr lang="en-CA" dirty="0"/>
              <a:t>d</a:t>
            </a:r>
            <a:r>
              <a:rPr lang="en-CA" dirty="0" smtClean="0"/>
              <a:t>emonstrate</a:t>
            </a:r>
          </a:p>
          <a:p>
            <a:r>
              <a:rPr lang="en-CA" dirty="0" smtClean="0"/>
              <a:t>describe</a:t>
            </a:r>
            <a:endParaRPr lang="en-CA" dirty="0"/>
          </a:p>
          <a:p>
            <a:pPr marL="114300" indent="0">
              <a:buNone/>
            </a:pP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b="1" dirty="0" smtClean="0"/>
              <a:t>Non-observable Performance </a:t>
            </a:r>
          </a:p>
          <a:p>
            <a:r>
              <a:rPr lang="en-CA" dirty="0"/>
              <a:t>u</a:t>
            </a:r>
            <a:r>
              <a:rPr lang="en-CA" dirty="0" smtClean="0"/>
              <a:t>nderstand</a:t>
            </a:r>
          </a:p>
          <a:p>
            <a:r>
              <a:rPr lang="en-CA" dirty="0" smtClean="0"/>
              <a:t>know </a:t>
            </a:r>
          </a:p>
          <a:p>
            <a:r>
              <a:rPr lang="en-CA" dirty="0"/>
              <a:t>l</a:t>
            </a:r>
            <a:r>
              <a:rPr lang="en-CA" dirty="0" smtClean="0"/>
              <a:t>earn </a:t>
            </a:r>
          </a:p>
          <a:p>
            <a:r>
              <a:rPr lang="en-CA" dirty="0"/>
              <a:t>r</a:t>
            </a:r>
            <a:r>
              <a:rPr lang="en-CA" dirty="0" smtClean="0"/>
              <a:t>emember </a:t>
            </a:r>
          </a:p>
          <a:p>
            <a:r>
              <a:rPr lang="en-CA" dirty="0"/>
              <a:t>e</a:t>
            </a:r>
            <a:r>
              <a:rPr lang="en-CA" dirty="0" smtClean="0"/>
              <a:t>njoy </a:t>
            </a:r>
          </a:p>
          <a:p>
            <a:r>
              <a:rPr lang="en-CA" dirty="0"/>
              <a:t>p</a:t>
            </a:r>
            <a:r>
              <a:rPr lang="en-CA" dirty="0" smtClean="0"/>
              <a:t>erceive </a:t>
            </a:r>
          </a:p>
          <a:p>
            <a:r>
              <a:rPr lang="en-CA" dirty="0"/>
              <a:t>b</a:t>
            </a:r>
            <a:r>
              <a:rPr lang="en-CA" dirty="0" smtClean="0"/>
              <a:t>ecome familiar with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38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Checklist for writing learning outcomes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Focus </a:t>
            </a:r>
            <a:r>
              <a:rPr lang="en-CA" dirty="0"/>
              <a:t>on outcomes, not processes </a:t>
            </a:r>
          </a:p>
          <a:p>
            <a:r>
              <a:rPr lang="en-CA" dirty="0" smtClean="0"/>
              <a:t>Start </a:t>
            </a:r>
            <a:r>
              <a:rPr lang="en-CA" dirty="0"/>
              <a:t>each outcome with an action verb </a:t>
            </a:r>
          </a:p>
          <a:p>
            <a:r>
              <a:rPr lang="en-CA" dirty="0" smtClean="0"/>
              <a:t>Use </a:t>
            </a:r>
            <a:r>
              <a:rPr lang="en-CA" dirty="0"/>
              <a:t>only one action verb per learning outcome </a:t>
            </a:r>
          </a:p>
          <a:p>
            <a:r>
              <a:rPr lang="en-CA" dirty="0" smtClean="0"/>
              <a:t>Avoid </a:t>
            </a:r>
            <a:r>
              <a:rPr lang="en-CA" dirty="0"/>
              <a:t>vague verbs such as </a:t>
            </a:r>
            <a:r>
              <a:rPr lang="en-CA" i="1" dirty="0"/>
              <a:t>know </a:t>
            </a:r>
            <a:r>
              <a:rPr lang="en-CA" dirty="0"/>
              <a:t>and </a:t>
            </a:r>
            <a:r>
              <a:rPr lang="en-CA" i="1" dirty="0"/>
              <a:t>understand </a:t>
            </a:r>
            <a:endParaRPr lang="en-CA" dirty="0"/>
          </a:p>
          <a:p>
            <a:r>
              <a:rPr lang="en-CA" dirty="0" smtClean="0"/>
              <a:t>Check </a:t>
            </a:r>
            <a:r>
              <a:rPr lang="en-CA" dirty="0"/>
              <a:t>that the verbs used reflect the level of learning required </a:t>
            </a:r>
          </a:p>
          <a:p>
            <a:r>
              <a:rPr lang="en-CA" dirty="0" smtClean="0"/>
              <a:t>Ensure </a:t>
            </a:r>
            <a:r>
              <a:rPr lang="en-CA" dirty="0"/>
              <a:t>that outcomes are observable and measurable </a:t>
            </a:r>
          </a:p>
          <a:p>
            <a:r>
              <a:rPr lang="en-CA" dirty="0" smtClean="0"/>
              <a:t>Write </a:t>
            </a:r>
            <a:r>
              <a:rPr lang="en-CA" dirty="0"/>
              <a:t>the outcomes in terms of what the learner does, not what the instructor does </a:t>
            </a:r>
          </a:p>
          <a:p>
            <a:r>
              <a:rPr lang="en-CA" dirty="0" smtClean="0"/>
              <a:t>Check </a:t>
            </a:r>
            <a:r>
              <a:rPr lang="en-CA" dirty="0"/>
              <a:t>that the outcomes reflect knowledge, skills, or attitudes required in </a:t>
            </a:r>
            <a:r>
              <a:rPr lang="en-CA" dirty="0" smtClean="0"/>
              <a:t>society and the </a:t>
            </a:r>
            <a:r>
              <a:rPr lang="en-CA" dirty="0"/>
              <a:t>workplace </a:t>
            </a:r>
          </a:p>
          <a:p>
            <a:r>
              <a:rPr lang="en-CA" dirty="0" smtClean="0"/>
              <a:t>Include </a:t>
            </a:r>
            <a:r>
              <a:rPr lang="en-CA" dirty="0"/>
              <a:t>outcomes that are woven into the entire course (such as </a:t>
            </a:r>
            <a:r>
              <a:rPr lang="en-CA" i="1" dirty="0"/>
              <a:t>work effectively in teams</a:t>
            </a:r>
            <a:r>
              <a:rPr lang="en-CA" dirty="0"/>
              <a:t>) </a:t>
            </a:r>
          </a:p>
          <a:p>
            <a:r>
              <a:rPr lang="en-CA" dirty="0" smtClean="0"/>
              <a:t>Check </a:t>
            </a:r>
            <a:r>
              <a:rPr lang="en-CA" dirty="0"/>
              <a:t>that there are the appropriate number of outcomes (no more than three per major topic) </a:t>
            </a:r>
          </a:p>
          <a:p>
            <a:r>
              <a:rPr lang="en-CA" dirty="0" smtClean="0"/>
              <a:t>List </a:t>
            </a:r>
            <a:r>
              <a:rPr lang="en-CA" dirty="0"/>
              <a:t>the </a:t>
            </a:r>
            <a:r>
              <a:rPr lang="en-CA" dirty="0" smtClean="0"/>
              <a:t>sub-outcomes (learning tasks) for </a:t>
            </a:r>
            <a:r>
              <a:rPr lang="en-CA" dirty="0"/>
              <a:t>each outcome </a:t>
            </a:r>
          </a:p>
          <a:p>
            <a:r>
              <a:rPr lang="en-CA" dirty="0" smtClean="0"/>
              <a:t>Check </a:t>
            </a:r>
            <a:r>
              <a:rPr lang="en-CA" dirty="0"/>
              <a:t>that the outcomes fit within </a:t>
            </a:r>
            <a:r>
              <a:rPr lang="en-CA" dirty="0" smtClean="0"/>
              <a:t>your program and TWU SLO’s  </a:t>
            </a:r>
          </a:p>
          <a:p>
            <a:pPr marL="114300" indent="0">
              <a:buNone/>
            </a:pPr>
            <a:r>
              <a:rPr lang="en-CA" sz="1800" dirty="0"/>
              <a:t>Adapted from http://kb.bcit.ca/files/articles/fsr/teach/courseprep/ja_learningoutcomes.pdf</a:t>
            </a:r>
          </a:p>
        </p:txBody>
      </p:sp>
    </p:spTree>
    <p:extLst>
      <p:ext uri="{BB962C8B-B14F-4D97-AF65-F5344CB8AC3E}">
        <p14:creationId xmlns:p14="http://schemas.microsoft.com/office/powerpoint/2010/main" val="477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Bloom’s Taxonomy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The Work of Bloom (1956) and  Anderson and </a:t>
            </a:r>
            <a:r>
              <a:rPr lang="en-CA" dirty="0" err="1" smtClean="0"/>
              <a:t>Krathwohl</a:t>
            </a:r>
            <a:r>
              <a:rPr lang="en-CA" dirty="0" smtClean="0"/>
              <a:t> (2001) has given a way of thinking  about various levels of learning in three domains .  </a:t>
            </a:r>
            <a:endParaRPr lang="en-CA" dirty="0"/>
          </a:p>
          <a:p>
            <a:pPr marL="114300" indent="0">
              <a:buNone/>
            </a:pPr>
            <a:endParaRPr lang="en-CA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CA" dirty="0" smtClean="0"/>
              <a:t>Cognitive  domain - </a:t>
            </a:r>
            <a:r>
              <a:rPr lang="en-CA" dirty="0"/>
              <a:t>knowledge and dealing with that knowledge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A" dirty="0"/>
              <a:t>Affective </a:t>
            </a:r>
            <a:r>
              <a:rPr lang="en-CA" dirty="0" smtClean="0"/>
              <a:t>domain - </a:t>
            </a:r>
            <a:r>
              <a:rPr lang="en-CA" dirty="0"/>
              <a:t>beliefs, attitudes values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A" dirty="0"/>
              <a:t>Psycho-motor </a:t>
            </a:r>
            <a:r>
              <a:rPr lang="en-CA" dirty="0" smtClean="0"/>
              <a:t>domain - </a:t>
            </a:r>
            <a:r>
              <a:rPr lang="en-CA" dirty="0"/>
              <a:t>sequence of motion, prescribed task   </a:t>
            </a:r>
          </a:p>
          <a:p>
            <a:pPr marL="11430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814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A Taxonomy for the Cognitive </a:t>
            </a:r>
            <a:r>
              <a:rPr lang="en-CA" sz="3600" dirty="0"/>
              <a:t>D</a:t>
            </a:r>
            <a:r>
              <a:rPr lang="en-CA" sz="3600" dirty="0" smtClean="0"/>
              <a:t>omain</a:t>
            </a:r>
            <a:endParaRPr lang="en-CA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4921" y="1600200"/>
            <a:ext cx="3724557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2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Cognitive Domain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104468"/>
              </p:ext>
            </p:extLst>
          </p:nvPr>
        </p:nvGraphicFramePr>
        <p:xfrm>
          <a:off x="457200" y="1897380"/>
          <a:ext cx="7620000" cy="420624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r>
                        <a:rPr lang="en-CA" b="1" dirty="0"/>
                        <a:t>Category</a:t>
                      </a:r>
                      <a:endParaRPr lang="en-CA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/>
                        <a:t>Associated </a:t>
                      </a:r>
                      <a:r>
                        <a:rPr lang="en-CA" b="1" dirty="0" smtClean="0"/>
                        <a:t>Verbs/Actions</a:t>
                      </a:r>
                      <a:endParaRPr lang="en-CA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/>
                        <a:t>Remember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Recall, remember, match, select, identify, choose, order, outline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Understand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Plot, define, summarize, classify, describe, present, explain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Apply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Propose, audit, edit, predict, construct, use, show, solve, compute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Analyze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Distinguish, differentiate, investigate, scrutinize, consider, question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Evaluate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Appraise, assess,  judge, critique, comment, examine, interrogate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Create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Develop, design, devise, generate, propose, build, form, assemble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6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1930226"/>
          </a:xfrm>
        </p:spPr>
        <p:txBody>
          <a:bodyPr/>
          <a:lstStyle/>
          <a:p>
            <a:r>
              <a:rPr lang="en-CA" sz="4000" dirty="0" smtClean="0"/>
              <a:t>Affective &amp; Psychomotor Domains</a:t>
            </a:r>
            <a:br>
              <a:rPr lang="en-CA" sz="4000" dirty="0" smtClean="0"/>
            </a:br>
            <a:r>
              <a:rPr lang="en-CA" sz="4000" dirty="0" smtClean="0"/>
              <a:t/>
            </a:r>
            <a:br>
              <a:rPr lang="en-CA" sz="4000" dirty="0" smtClean="0"/>
            </a:br>
            <a:r>
              <a:rPr lang="en-CA" sz="2000" dirty="0" smtClean="0">
                <a:latin typeface="+mn-lt"/>
              </a:rPr>
              <a:t>As with the Cognitive domain  there are levels of learning </a:t>
            </a:r>
            <a:endParaRPr lang="en-CA" sz="20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132569"/>
              </p:ext>
            </p:extLst>
          </p:nvPr>
        </p:nvGraphicFramePr>
        <p:xfrm>
          <a:off x="467544" y="2420888"/>
          <a:ext cx="7620000" cy="237744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r>
                        <a:rPr lang="en-CA" sz="2000" b="1" dirty="0"/>
                        <a:t>Psychomotor Domain</a:t>
                      </a:r>
                      <a:endParaRPr lang="en-CA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b="1" dirty="0"/>
                        <a:t>Affective Domain</a:t>
                      </a:r>
                      <a:endParaRPr lang="en-CA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sz="2000" dirty="0"/>
                        <a:t>1. Imitation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1. Receiving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sz="2000" dirty="0"/>
                        <a:t>2. Manipulation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2. Responding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sz="2000" dirty="0"/>
                        <a:t>3. Precision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3. Valuing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sz="2000" dirty="0"/>
                        <a:t>4. Articulation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4. Organization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sz="2000" dirty="0"/>
                        <a:t>5. Naturalization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/>
                        <a:t>5. Characterization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5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1253</Words>
  <Application>Microsoft Office PowerPoint</Application>
  <PresentationFormat>On-screen Show (4:3)</PresentationFormat>
  <Paragraphs>626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Verbs, Glorious Verbs</vt:lpstr>
      <vt:lpstr>Effective Outcomes </vt:lpstr>
      <vt:lpstr>Writing Learning Outcomes </vt:lpstr>
      <vt:lpstr>Focus on the Observable   </vt:lpstr>
      <vt:lpstr>Checklist for writing learning outcomes  </vt:lpstr>
      <vt:lpstr>Bloom’s Taxonomy</vt:lpstr>
      <vt:lpstr>A Taxonomy for the Cognitive Domain</vt:lpstr>
      <vt:lpstr>Cognitive Domain </vt:lpstr>
      <vt:lpstr>Affective &amp; Psychomotor Domains  As with the Cognitive domain  there are levels of learning </vt:lpstr>
      <vt:lpstr>Simple Outcomes Verbs </vt:lpstr>
      <vt:lpstr>Intermediate Outcomes Verbs</vt:lpstr>
      <vt:lpstr>Complex Outcomes Verbs</vt:lpstr>
      <vt:lpstr>  Verbs Related to Particular Tasks   </vt:lpstr>
      <vt:lpstr>Producing a Sequence of Words </vt:lpstr>
      <vt:lpstr> Dealing with two or more stimuli </vt:lpstr>
      <vt:lpstr> Using concepts </vt:lpstr>
      <vt:lpstr>Producing a single isolated response</vt:lpstr>
      <vt:lpstr>Producing a Sequence of Motion</vt:lpstr>
      <vt:lpstr>Using Principles </vt:lpstr>
      <vt:lpstr>Using Principles </vt:lpstr>
      <vt:lpstr> Combining two or more principles </vt:lpstr>
      <vt:lpstr>Supervisory and Management Work</vt:lpstr>
      <vt:lpstr>Supervisory and Management Work</vt:lpstr>
      <vt:lpstr>Information Collection and Processing Work </vt:lpstr>
      <vt:lpstr>Information Collection and Processing Work</vt:lpstr>
      <vt:lpstr>Decision-making Work</vt:lpstr>
      <vt:lpstr>Further Resources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Chutter</dc:creator>
  <cp:lastModifiedBy>Gordon Chutter</cp:lastModifiedBy>
  <cp:revision>7</cp:revision>
  <dcterms:created xsi:type="dcterms:W3CDTF">2015-10-07T21:50:41Z</dcterms:created>
  <dcterms:modified xsi:type="dcterms:W3CDTF">2015-10-15T00:30:49Z</dcterms:modified>
</cp:coreProperties>
</file>